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sldIdLst>
    <p:sldId id="256" r:id="rId2"/>
    <p:sldId id="275" r:id="rId3"/>
    <p:sldId id="277" r:id="rId4"/>
    <p:sldId id="279" r:id="rId5"/>
    <p:sldId id="313" r:id="rId6"/>
    <p:sldId id="280" r:id="rId7"/>
    <p:sldId id="276" r:id="rId8"/>
    <p:sldId id="281" r:id="rId9"/>
    <p:sldId id="292" r:id="rId10"/>
    <p:sldId id="293" r:id="rId11"/>
    <p:sldId id="294" r:id="rId12"/>
    <p:sldId id="325" r:id="rId13"/>
    <p:sldId id="326" r:id="rId14"/>
    <p:sldId id="327" r:id="rId15"/>
    <p:sldId id="295" r:id="rId16"/>
    <p:sldId id="298" r:id="rId17"/>
    <p:sldId id="274" r:id="rId18"/>
    <p:sldId id="283" r:id="rId19"/>
    <p:sldId id="284" r:id="rId20"/>
    <p:sldId id="285" r:id="rId21"/>
    <p:sldId id="286" r:id="rId22"/>
    <p:sldId id="328" r:id="rId23"/>
    <p:sldId id="287" r:id="rId24"/>
    <p:sldId id="273" r:id="rId25"/>
    <p:sldId id="312" r:id="rId26"/>
    <p:sldId id="289" r:id="rId27"/>
    <p:sldId id="290" r:id="rId28"/>
    <p:sldId id="318" r:id="rId29"/>
    <p:sldId id="319" r:id="rId30"/>
    <p:sldId id="321" r:id="rId31"/>
    <p:sldId id="323" r:id="rId32"/>
    <p:sldId id="322" r:id="rId33"/>
    <p:sldId id="324" r:id="rId34"/>
    <p:sldId id="31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3412" y="444500"/>
            <a:ext cx="8001000" cy="2032000"/>
          </a:xfrm>
        </p:spPr>
        <p:txBody>
          <a:bodyPr/>
          <a:lstStyle/>
          <a:p>
            <a:r>
              <a:rPr lang="pt-BR" dirty="0" smtClean="0"/>
              <a:t>SISTEMAS DE TRATAMENTO DE ÁGUA E ESGOTO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228" y="2902412"/>
            <a:ext cx="8534400" cy="1473200"/>
          </a:xfrm>
        </p:spPr>
        <p:txBody>
          <a:bodyPr>
            <a:normAutofit lnSpcReduction="10000"/>
          </a:bodyPr>
          <a:lstStyle/>
          <a:p>
            <a:pPr algn="l"/>
            <a:r>
              <a:rPr lang="pt-BR" b="1" dirty="0" smtClean="0"/>
              <a:t>UNIP – UNIVERSIDADE PAULISTA</a:t>
            </a:r>
          </a:p>
          <a:p>
            <a:pPr algn="l"/>
            <a:r>
              <a:rPr lang="pt-BR" b="1" dirty="0" smtClean="0"/>
              <a:t>CURSO: ENGENHARIA CIVIL</a:t>
            </a:r>
          </a:p>
          <a:p>
            <a:pPr algn="l"/>
            <a:r>
              <a:rPr lang="pt-BR" b="1" dirty="0" smtClean="0"/>
              <a:t>PROFESSORA: GISELA DE SOUSA RIBEIRO</a:t>
            </a:r>
          </a:p>
          <a:p>
            <a:pPr algn="l"/>
            <a:r>
              <a:rPr lang="pt-BR" b="1" dirty="0" smtClean="0"/>
              <a:t>Engenheira Civil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34" y="2902412"/>
            <a:ext cx="5106988" cy="38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100" y="431800"/>
            <a:ext cx="11277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OBJETIVOS </a:t>
            </a:r>
            <a:r>
              <a:rPr lang="en-US" sz="3600" b="1" dirty="0" smtClean="0"/>
              <a:t>DO SANEAMENTO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 </a:t>
            </a:r>
            <a:r>
              <a:rPr lang="pt-BR" sz="2400" dirty="0"/>
              <a:t>Higiene dos locais de trabalho, e de </a:t>
            </a:r>
            <a:r>
              <a:rPr lang="pt-BR" sz="2400" dirty="0" smtClean="0"/>
              <a:t>lazer, </a:t>
            </a:r>
            <a:r>
              <a:rPr lang="en-US" sz="2400" dirty="0" err="1" smtClean="0"/>
              <a:t>escolas</a:t>
            </a:r>
            <a:r>
              <a:rPr lang="en-US" sz="2400" dirty="0" smtClean="0"/>
              <a:t> </a:t>
            </a:r>
            <a:r>
              <a:rPr lang="en-US" sz="2400" dirty="0"/>
              <a:t>e </a:t>
            </a:r>
            <a:r>
              <a:rPr lang="en-US" sz="2400" dirty="0" err="1" smtClean="0"/>
              <a:t>hospitais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pt-BR" sz="2400" dirty="0"/>
              <a:t> Higiene e Saneamentos dos alimentos;</a:t>
            </a:r>
          </a:p>
          <a:p>
            <a:r>
              <a:rPr lang="pt-BR" sz="2400" dirty="0"/>
              <a:t> Controle de artrópodes e roedores;</a:t>
            </a:r>
          </a:p>
          <a:p>
            <a:r>
              <a:rPr lang="pt-BR" sz="2400" dirty="0"/>
              <a:t> Controle de poluição do solo, do ar e </a:t>
            </a:r>
            <a:r>
              <a:rPr lang="pt-BR" sz="2400" dirty="0" smtClean="0"/>
              <a:t>da água</a:t>
            </a:r>
            <a:r>
              <a:rPr lang="pt-BR" sz="2400" dirty="0"/>
              <a:t>, poluição sonora e visual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359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752600"/>
          </a:xfrm>
        </p:spPr>
        <p:txBody>
          <a:bodyPr/>
          <a:lstStyle/>
          <a:p>
            <a:r>
              <a:rPr lang="en-US" sz="3600" b="1" dirty="0"/>
              <a:t>IMPORTÂNCIA DE </a:t>
            </a:r>
            <a:r>
              <a:rPr lang="en-US" sz="3600" b="1" dirty="0" smtClean="0"/>
              <a:t>UM SISTEMA </a:t>
            </a:r>
            <a:br>
              <a:rPr lang="en-US" sz="3600" b="1" dirty="0" smtClean="0"/>
            </a:br>
            <a:r>
              <a:rPr lang="en-US" sz="3600" b="1" dirty="0" smtClean="0"/>
              <a:t>DE ABASTECIMENTO DE ÁGUA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Importância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Sanitária</a:t>
            </a:r>
            <a:endParaRPr lang="en-US" b="1" dirty="0"/>
          </a:p>
          <a:p>
            <a:pPr lvl="1"/>
            <a:r>
              <a:rPr lang="pt-BR" sz="2200" dirty="0" smtClean="0"/>
              <a:t>Eliminar as doenças da água (veículo e origem)</a:t>
            </a:r>
            <a:r>
              <a:rPr lang="en-US" sz="2200" dirty="0" smtClean="0"/>
              <a:t>;</a:t>
            </a:r>
            <a:endParaRPr lang="en-US" sz="2200" dirty="0" smtClean="0"/>
          </a:p>
          <a:p>
            <a:pPr lvl="1"/>
            <a:r>
              <a:rPr lang="pt-BR" sz="2400" dirty="0" smtClean="0"/>
              <a:t>Diminuição da mortalidade; </a:t>
            </a:r>
            <a:endParaRPr lang="en-US" sz="2400" dirty="0" smtClean="0"/>
          </a:p>
          <a:p>
            <a:pPr lvl="1"/>
            <a:r>
              <a:rPr lang="pt-BR" sz="2400" dirty="0" smtClean="0"/>
              <a:t>Promove condições </a:t>
            </a:r>
            <a:r>
              <a:rPr lang="pt-BR" sz="2400" dirty="0"/>
              <a:t>de </a:t>
            </a:r>
            <a:r>
              <a:rPr lang="pt-BR" sz="2400" u="sng" dirty="0" smtClean="0"/>
              <a:t>higiene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8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752600"/>
          </a:xfrm>
        </p:spPr>
        <p:txBody>
          <a:bodyPr/>
          <a:lstStyle/>
          <a:p>
            <a:r>
              <a:rPr lang="en-US" sz="3600" b="1" dirty="0"/>
              <a:t>A ÁGUA </a:t>
            </a:r>
            <a:r>
              <a:rPr lang="en-US" sz="3600" b="1" dirty="0" smtClean="0"/>
              <a:t>NA TRANSMISSÃO </a:t>
            </a:r>
            <a:r>
              <a:rPr lang="en-US" sz="3600" b="1" dirty="0"/>
              <a:t>DE </a:t>
            </a:r>
            <a:r>
              <a:rPr lang="en-US" sz="3600" b="1" dirty="0" smtClean="0"/>
              <a:t>DOENÇAS – </a:t>
            </a:r>
            <a:br>
              <a:rPr lang="en-US" sz="3600" b="1" dirty="0" smtClean="0"/>
            </a:br>
            <a:r>
              <a:rPr lang="en-US" sz="3200" b="1" dirty="0" err="1" smtClean="0"/>
              <a:t>Doenças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u="sng" dirty="0" err="1"/>
              <a:t>Origem</a:t>
            </a:r>
            <a:r>
              <a:rPr lang="en-US" sz="3200" b="1" dirty="0"/>
              <a:t> </a:t>
            </a:r>
            <a:r>
              <a:rPr lang="en-US" sz="3200" b="1" dirty="0" err="1"/>
              <a:t>Hídrica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2757" y="2057400"/>
            <a:ext cx="9877777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Contaminantes </a:t>
            </a:r>
            <a:r>
              <a:rPr lang="pt-BR" sz="2400" dirty="0"/>
              <a:t>naturais de uma água </a:t>
            </a:r>
            <a:r>
              <a:rPr lang="pt-BR" sz="2400" dirty="0" smtClean="0"/>
              <a:t>que esteve </a:t>
            </a:r>
            <a:r>
              <a:rPr lang="pt-BR" sz="2400" dirty="0"/>
              <a:t>em contato com formações </a:t>
            </a:r>
            <a:r>
              <a:rPr lang="pt-BR" sz="2400" dirty="0" smtClean="0"/>
              <a:t>minerais </a:t>
            </a:r>
            <a:r>
              <a:rPr lang="en-US" sz="2400" dirty="0" err="1" smtClean="0"/>
              <a:t>venenosas</a:t>
            </a:r>
            <a:r>
              <a:rPr lang="en-US" sz="2400" dirty="0"/>
              <a:t>;</a:t>
            </a:r>
          </a:p>
          <a:p>
            <a:r>
              <a:rPr lang="pt-BR" sz="2400" dirty="0"/>
              <a:t> Contaminantes naturais de uma água </a:t>
            </a:r>
            <a:r>
              <a:rPr lang="pt-BR" sz="2400" dirty="0" smtClean="0"/>
              <a:t>na </a:t>
            </a:r>
            <a:r>
              <a:rPr lang="en-US" sz="2400" dirty="0" err="1" smtClean="0"/>
              <a:t>qual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desenvolveram</a:t>
            </a:r>
            <a:r>
              <a:rPr lang="en-US" sz="2400" dirty="0"/>
              <a:t> </a:t>
            </a:r>
            <a:r>
              <a:rPr lang="en-US" sz="2400" dirty="0" err="1" smtClean="0"/>
              <a:t>determinadas</a:t>
            </a:r>
            <a:r>
              <a:rPr lang="en-US" sz="2400" dirty="0" smtClean="0"/>
              <a:t> </a:t>
            </a:r>
            <a:r>
              <a:rPr lang="en-US" sz="2400" dirty="0" err="1" smtClean="0"/>
              <a:t>colônias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microrganismos</a:t>
            </a:r>
            <a:r>
              <a:rPr lang="en-US" sz="2400" dirty="0"/>
              <a:t> </a:t>
            </a:r>
            <a:r>
              <a:rPr lang="en-US" sz="2400" dirty="0" err="1"/>
              <a:t>venenosos</a:t>
            </a:r>
            <a:r>
              <a:rPr lang="en-US" sz="2400" dirty="0" smtClean="0"/>
              <a:t>;.</a:t>
            </a:r>
          </a:p>
          <a:p>
            <a:r>
              <a:rPr lang="pt-BR" dirty="0"/>
              <a:t>Contaminantes introduzidos nos cursos de água por certos despejos industriais;</a:t>
            </a:r>
          </a:p>
          <a:p>
            <a:r>
              <a:rPr lang="pt-BR" dirty="0"/>
              <a:t> Água contaminada por instalações e obras hidráulicas defeituosas, pelo uso de tubos </a:t>
            </a:r>
            <a:r>
              <a:rPr lang="en-US" dirty="0" err="1"/>
              <a:t>metálicos</a:t>
            </a:r>
            <a:r>
              <a:rPr lang="en-US" dirty="0"/>
              <a:t> </a:t>
            </a:r>
            <a:r>
              <a:rPr lang="en-US" dirty="0" err="1"/>
              <a:t>inadequados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pt-BR" dirty="0"/>
              <a:t>inadequadas no tratamento de água.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18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400" y="203200"/>
            <a:ext cx="11277600" cy="1752600"/>
          </a:xfrm>
        </p:spPr>
        <p:txBody>
          <a:bodyPr/>
          <a:lstStyle/>
          <a:p>
            <a:r>
              <a:rPr lang="en-US" sz="3600" b="1" dirty="0"/>
              <a:t>A ÁGUA </a:t>
            </a:r>
            <a:r>
              <a:rPr lang="en-US" sz="3600" b="1" dirty="0" smtClean="0"/>
              <a:t>NA TRANSMISSÃO </a:t>
            </a:r>
            <a:r>
              <a:rPr lang="en-US" sz="3600" b="1" dirty="0"/>
              <a:t>DE </a:t>
            </a:r>
            <a:r>
              <a:rPr lang="en-US" sz="3600" b="1" dirty="0" smtClean="0"/>
              <a:t>DOENÇAS – </a:t>
            </a:r>
            <a:br>
              <a:rPr lang="en-US" sz="3600" b="1" dirty="0" smtClean="0"/>
            </a:br>
            <a:r>
              <a:rPr lang="en-US" sz="3200" b="1" dirty="0" err="1" smtClean="0"/>
              <a:t>Doenças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u="sng" dirty="0" err="1"/>
              <a:t>Transmissão</a:t>
            </a:r>
            <a:r>
              <a:rPr lang="en-US" sz="3200" b="1" dirty="0"/>
              <a:t> </a:t>
            </a:r>
            <a:r>
              <a:rPr lang="en-US" sz="3200" b="1" dirty="0" err="1"/>
              <a:t>Hídrica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Relativamente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 smtClean="0"/>
              <a:t>microorganismos</a:t>
            </a:r>
            <a:r>
              <a:rPr lang="en-US" sz="2400" dirty="0" smtClean="0"/>
              <a:t> </a:t>
            </a:r>
            <a:r>
              <a:rPr lang="pt-BR" sz="2400" dirty="0" smtClean="0"/>
              <a:t>patogênicos</a:t>
            </a:r>
            <a:r>
              <a:rPr lang="pt-BR" sz="2400" dirty="0"/>
              <a:t>, as doenças de </a:t>
            </a:r>
            <a:r>
              <a:rPr lang="pt-BR" sz="2400" dirty="0" smtClean="0"/>
              <a:t>transmissão hídrica </a:t>
            </a:r>
            <a:r>
              <a:rPr lang="pt-BR" sz="2400" dirty="0"/>
              <a:t>podem ser ocasionadas </a:t>
            </a:r>
            <a:r>
              <a:rPr lang="pt-BR" sz="2400" dirty="0" smtClean="0"/>
              <a:t>por:</a:t>
            </a:r>
          </a:p>
          <a:p>
            <a:pPr lvl="1"/>
            <a:r>
              <a:rPr lang="pt-BR" sz="2200" b="1" dirty="0" smtClean="0"/>
              <a:t>Bactérias</a:t>
            </a:r>
            <a:r>
              <a:rPr lang="pt-BR" b="1" dirty="0"/>
              <a:t>;</a:t>
            </a:r>
            <a:endParaRPr lang="pt-BR" sz="2200" b="1" dirty="0" smtClean="0"/>
          </a:p>
          <a:p>
            <a:pPr lvl="1"/>
            <a:r>
              <a:rPr lang="en-US" sz="2400" b="1" dirty="0" err="1" smtClean="0"/>
              <a:t>Protozoários</a:t>
            </a:r>
            <a:r>
              <a:rPr lang="en-US" sz="2400" b="1" dirty="0" smtClean="0"/>
              <a:t>; </a:t>
            </a:r>
          </a:p>
          <a:p>
            <a:pPr lvl="1"/>
            <a:r>
              <a:rPr lang="en-US" sz="2400" b="1" dirty="0" err="1" smtClean="0"/>
              <a:t>Vírus</a:t>
            </a:r>
            <a:r>
              <a:rPr lang="en-US" sz="2400" b="1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0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752600"/>
          </a:xfrm>
        </p:spPr>
        <p:txBody>
          <a:bodyPr/>
          <a:lstStyle/>
          <a:p>
            <a:r>
              <a:rPr lang="en-US" sz="3600" b="1" dirty="0"/>
              <a:t>MEDIDAS GERAIS </a:t>
            </a:r>
            <a:r>
              <a:rPr lang="en-US" sz="3600" b="1" dirty="0" smtClean="0"/>
              <a:t>DE PROTEÇÃO PARA </a:t>
            </a:r>
            <a:r>
              <a:rPr lang="en-US" sz="3600" b="1" dirty="0"/>
              <a:t>EVITAR DISSEMINAÇÃO </a:t>
            </a:r>
            <a:r>
              <a:rPr lang="en-US" sz="3600" b="1" dirty="0" smtClean="0"/>
              <a:t>DE DOENÇAS </a:t>
            </a:r>
            <a:r>
              <a:rPr lang="en-US" sz="3600" b="1" dirty="0"/>
              <a:t>PELA ÁGUA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1" y="2489200"/>
            <a:ext cx="10278534" cy="4000499"/>
          </a:xfrm>
        </p:spPr>
        <p:txBody>
          <a:bodyPr>
            <a:normAutofit/>
          </a:bodyPr>
          <a:lstStyle/>
          <a:p>
            <a:r>
              <a:rPr lang="pt-BR" sz="2400" dirty="0"/>
              <a:t>Proteção dos mananciais e controle </a:t>
            </a:r>
            <a:r>
              <a:rPr lang="pt-BR" sz="2400" dirty="0" smtClean="0"/>
              <a:t>de </a:t>
            </a:r>
            <a:r>
              <a:rPr lang="en-US" sz="2400" dirty="0" err="1" smtClean="0"/>
              <a:t>poluição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pt-BR" sz="2400" dirty="0"/>
              <a:t> Tratamento adequado da </a:t>
            </a:r>
            <a:r>
              <a:rPr lang="pt-BR" sz="2400" dirty="0" smtClean="0"/>
              <a:t>água</a:t>
            </a:r>
            <a:r>
              <a:rPr lang="en-US" sz="2400" dirty="0" smtClean="0"/>
              <a:t>;</a:t>
            </a:r>
            <a:endParaRPr lang="en-US" sz="2400" dirty="0"/>
          </a:p>
          <a:p>
            <a:r>
              <a:rPr lang="pt-BR" sz="2400" dirty="0"/>
              <a:t> Sistema de distribuição bem </a:t>
            </a:r>
            <a:r>
              <a:rPr lang="pt-BR" sz="2400" dirty="0" smtClean="0"/>
              <a:t>projetado, </a:t>
            </a:r>
            <a:r>
              <a:rPr lang="en-US" sz="2400" dirty="0" err="1" smtClean="0"/>
              <a:t>construído</a:t>
            </a:r>
            <a:r>
              <a:rPr lang="en-US" sz="2400" dirty="0"/>
              <a:t>, </a:t>
            </a:r>
            <a:r>
              <a:rPr lang="en-US" sz="2400" dirty="0" err="1"/>
              <a:t>operado</a:t>
            </a:r>
            <a:r>
              <a:rPr lang="en-US" sz="2400" dirty="0"/>
              <a:t> e </a:t>
            </a:r>
            <a:r>
              <a:rPr lang="en-US" sz="2400" dirty="0" err="1"/>
              <a:t>mantido</a:t>
            </a:r>
            <a:r>
              <a:rPr lang="en-US" sz="2400" dirty="0"/>
              <a:t>;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Controle</a:t>
            </a:r>
            <a:r>
              <a:rPr lang="en-US" sz="2400" dirty="0"/>
              <a:t> </a:t>
            </a:r>
            <a:r>
              <a:rPr lang="en-US" sz="2400" dirty="0" err="1"/>
              <a:t>permanente</a:t>
            </a:r>
            <a:r>
              <a:rPr lang="en-US" sz="2400" dirty="0"/>
              <a:t> da </a:t>
            </a:r>
            <a:r>
              <a:rPr lang="en-US" sz="2400" dirty="0" err="1" smtClean="0"/>
              <a:t>qualidade</a:t>
            </a:r>
            <a:r>
              <a:rPr lang="en-US" sz="2400" dirty="0" smtClean="0"/>
              <a:t> </a:t>
            </a:r>
            <a:r>
              <a:rPr lang="pt-BR" sz="2400" dirty="0" smtClean="0"/>
              <a:t>bacteriológica </a:t>
            </a:r>
            <a:r>
              <a:rPr lang="pt-BR" sz="2400" dirty="0"/>
              <a:t>e química da água </a:t>
            </a:r>
            <a:r>
              <a:rPr lang="pt-BR" sz="2400" dirty="0" smtClean="0"/>
              <a:t>preferivelmente </a:t>
            </a:r>
            <a:r>
              <a:rPr lang="pt-BR" sz="2400" dirty="0"/>
              <a:t>na </a:t>
            </a:r>
            <a:r>
              <a:rPr lang="pt-BR" sz="2400" dirty="0" smtClean="0"/>
              <a:t>torneira </a:t>
            </a:r>
            <a:r>
              <a:rPr lang="en-US" sz="2400" dirty="0" smtClean="0"/>
              <a:t>do </a:t>
            </a:r>
            <a:r>
              <a:rPr lang="en-US" sz="2400" dirty="0" err="1"/>
              <a:t>consumidor</a:t>
            </a:r>
            <a:r>
              <a:rPr lang="en-US" sz="2400" dirty="0" smtClean="0"/>
              <a:t>.</a:t>
            </a:r>
          </a:p>
          <a:p>
            <a:r>
              <a:rPr lang="en-US" dirty="0" err="1"/>
              <a:t>Lavar</a:t>
            </a:r>
            <a:r>
              <a:rPr lang="en-US" dirty="0"/>
              <a:t> </a:t>
            </a:r>
            <a:r>
              <a:rPr lang="en-US" dirty="0" err="1"/>
              <a:t>periodicamente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reservatórios</a:t>
            </a:r>
            <a:r>
              <a:rPr lang="en-US" dirty="0"/>
              <a:t> </a:t>
            </a:r>
            <a:r>
              <a:rPr lang="en-US" dirty="0" err="1"/>
              <a:t>domiciliares</a:t>
            </a:r>
            <a:r>
              <a:rPr lang="en-US" dirty="0"/>
              <a:t>.</a:t>
            </a:r>
          </a:p>
          <a:p>
            <a:r>
              <a:rPr lang="pt-BR" dirty="0" smtClean="0"/>
              <a:t>Coleta </a:t>
            </a:r>
            <a:r>
              <a:rPr lang="pt-BR" dirty="0"/>
              <a:t>e </a:t>
            </a:r>
            <a:r>
              <a:rPr lang="pt-BR" dirty="0" smtClean="0"/>
              <a:t>disposição </a:t>
            </a:r>
            <a:r>
              <a:rPr lang="pt-BR" dirty="0"/>
              <a:t>dos esgotos com a finalidade de impedir a contaminação das águas de uso doméstico de forma geral e as usadas no lazer e recreação.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0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752600"/>
          </a:xfrm>
        </p:spPr>
        <p:txBody>
          <a:bodyPr>
            <a:normAutofit/>
          </a:bodyPr>
          <a:lstStyle/>
          <a:p>
            <a:r>
              <a:rPr lang="en-US" sz="3600" b="1" dirty="0"/>
              <a:t>IMPORTÂNCIA DE </a:t>
            </a:r>
            <a:r>
              <a:rPr lang="en-US" sz="3600" b="1" dirty="0" smtClean="0"/>
              <a:t>UM SISTEMA </a:t>
            </a:r>
            <a:br>
              <a:rPr lang="en-US" sz="3600" b="1" dirty="0" smtClean="0"/>
            </a:br>
            <a:r>
              <a:rPr lang="en-US" sz="3600" b="1" dirty="0" smtClean="0"/>
              <a:t>DE </a:t>
            </a:r>
            <a:r>
              <a:rPr lang="en-US" sz="3600" b="1" dirty="0"/>
              <a:t>ABASTECIMENTO </a:t>
            </a:r>
            <a:r>
              <a:rPr lang="en-US" sz="3600" b="1" dirty="0" smtClean="0"/>
              <a:t>DEÁGUA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Importância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Econômica</a:t>
            </a:r>
            <a:endParaRPr lang="en-US" b="1" dirty="0"/>
          </a:p>
          <a:p>
            <a:pPr lvl="1"/>
            <a:r>
              <a:rPr lang="pt-BR" sz="2200" dirty="0" smtClean="0"/>
              <a:t>Aumento </a:t>
            </a:r>
            <a:r>
              <a:rPr lang="pt-BR" sz="2200" dirty="0"/>
              <a:t>de vida média útil </a:t>
            </a:r>
            <a:r>
              <a:rPr lang="pt-BR" sz="2200" dirty="0" smtClean="0"/>
              <a:t>da </a:t>
            </a:r>
            <a:r>
              <a:rPr lang="en-US" sz="2200" dirty="0" err="1" smtClean="0"/>
              <a:t>população</a:t>
            </a:r>
            <a:r>
              <a:rPr lang="en-US" sz="2200" dirty="0" smtClean="0"/>
              <a:t>;</a:t>
            </a:r>
          </a:p>
          <a:p>
            <a:pPr lvl="1"/>
            <a:r>
              <a:rPr lang="pt-BR" sz="2400" dirty="0" smtClean="0"/>
              <a:t>Redução </a:t>
            </a:r>
            <a:r>
              <a:rPr lang="pt-BR" sz="2400" dirty="0"/>
              <a:t>no número de horas </a:t>
            </a:r>
            <a:r>
              <a:rPr lang="pt-BR" sz="2400" dirty="0" smtClean="0"/>
              <a:t>perdidas com </a:t>
            </a:r>
            <a:r>
              <a:rPr lang="pt-BR" sz="2400" dirty="0"/>
              <a:t>doenças →aumento no número </a:t>
            </a:r>
            <a:r>
              <a:rPr lang="pt-BR" sz="2400" dirty="0" smtClean="0"/>
              <a:t>de </a:t>
            </a:r>
            <a:r>
              <a:rPr lang="en-US" sz="2400" dirty="0" smtClean="0"/>
              <a:t>horas </a:t>
            </a:r>
            <a:r>
              <a:rPr lang="en-US" sz="2400" dirty="0" err="1" smtClean="0"/>
              <a:t>trabalhadas</a:t>
            </a:r>
            <a:r>
              <a:rPr lang="en-US" sz="2400" dirty="0" smtClean="0"/>
              <a:t>.</a:t>
            </a:r>
          </a:p>
          <a:p>
            <a:pPr lvl="1"/>
            <a:r>
              <a:rPr lang="pt-BR" sz="2400" dirty="0" smtClean="0"/>
              <a:t>A </a:t>
            </a:r>
            <a:r>
              <a:rPr lang="pt-BR" sz="2400" dirty="0"/>
              <a:t>água constitui matéria prima </a:t>
            </a:r>
            <a:r>
              <a:rPr lang="pt-BR" sz="2400" dirty="0" smtClean="0"/>
              <a:t>de muitas indústrias, auxilia o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 err="1" smtClean="0"/>
              <a:t>cada</a:t>
            </a:r>
            <a:r>
              <a:rPr lang="en-US" sz="2400" dirty="0" smtClean="0"/>
              <a:t> 1 real </a:t>
            </a:r>
            <a:r>
              <a:rPr lang="en-US" sz="2400" dirty="0" err="1" smtClean="0"/>
              <a:t>investido</a:t>
            </a:r>
            <a:r>
              <a:rPr lang="en-US" sz="2400" dirty="0" smtClean="0"/>
              <a:t> no </a:t>
            </a:r>
            <a:r>
              <a:rPr lang="en-US" sz="2400" dirty="0" err="1" smtClean="0"/>
              <a:t>saneamento</a:t>
            </a:r>
            <a:r>
              <a:rPr lang="en-US" sz="2400" dirty="0" smtClean="0"/>
              <a:t>, 4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economisados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saúde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7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11277600" cy="1752600"/>
          </a:xfrm>
        </p:spPr>
        <p:txBody>
          <a:bodyPr/>
          <a:lstStyle/>
          <a:p>
            <a:r>
              <a:rPr lang="en-US" sz="3600" b="1" dirty="0"/>
              <a:t>ÍNDICE DE ATENDIMENTO </a:t>
            </a:r>
            <a:r>
              <a:rPr lang="en-US" sz="3600" b="1" dirty="0" smtClean="0"/>
              <a:t>– ÁGUA </a:t>
            </a:r>
            <a:r>
              <a:rPr lang="en-US" sz="3600" b="1" dirty="0"/>
              <a:t>E ESGOTO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9981"/>
            <a:ext cx="10164543" cy="4540819"/>
          </a:xfrm>
        </p:spPr>
      </p:pic>
    </p:spTree>
    <p:extLst>
      <p:ext uri="{BB962C8B-B14F-4D97-AF65-F5344CB8AC3E}">
        <p14:creationId xmlns:p14="http://schemas.microsoft.com/office/powerpoint/2010/main" val="12026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FÍSICAS:</a:t>
            </a:r>
          </a:p>
          <a:p>
            <a:pPr lvl="1"/>
            <a:r>
              <a:rPr lang="pt-BR" dirty="0" smtClean="0"/>
              <a:t>Temperatura</a:t>
            </a:r>
          </a:p>
          <a:p>
            <a:pPr lvl="1"/>
            <a:r>
              <a:rPr lang="pt-BR" dirty="0" smtClean="0"/>
              <a:t>Cor</a:t>
            </a:r>
          </a:p>
          <a:p>
            <a:pPr lvl="1"/>
            <a:r>
              <a:rPr lang="pt-BR" dirty="0" smtClean="0"/>
              <a:t>Turbidez</a:t>
            </a:r>
          </a:p>
          <a:p>
            <a:pPr lvl="1"/>
            <a:r>
              <a:rPr lang="pt-BR" dirty="0" smtClean="0"/>
              <a:t>Sabor e odor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CARACTERÍSTICAS </a:t>
            </a:r>
            <a:r>
              <a:rPr lang="pt-BR" dirty="0" smtClean="0"/>
              <a:t>DA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5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6100" y="2070100"/>
            <a:ext cx="11061699" cy="42545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que causa a variação de temperatura?</a:t>
            </a:r>
          </a:p>
          <a:p>
            <a:pPr lvl="1"/>
            <a:r>
              <a:rPr lang="pt-BR" dirty="0" smtClean="0"/>
              <a:t>Insolação (clima e latitude)</a:t>
            </a:r>
          </a:p>
          <a:p>
            <a:pPr lvl="1"/>
            <a:r>
              <a:rPr lang="pt-BR" dirty="0" smtClean="0"/>
              <a:t>Origem antrópica (despejo industrial)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Quais as consequências de temperaturas altas ou baixas?</a:t>
            </a:r>
            <a:endParaRPr lang="pt-BR" dirty="0"/>
          </a:p>
          <a:p>
            <a:pPr lvl="1"/>
            <a:r>
              <a:rPr lang="pt-BR" dirty="0" smtClean="0"/>
              <a:t>A etapa da coagulação ocorre de forma menos eficaz em temperaturas baixas </a:t>
            </a:r>
            <a:endParaRPr lang="pt-BR" dirty="0"/>
          </a:p>
          <a:p>
            <a:pPr lvl="1"/>
            <a:r>
              <a:rPr lang="pt-BR" dirty="0" smtClean="0"/>
              <a:t>Os consumidores tendem a rejeitar águas em temperaturas elevadas (sabor e odor)</a:t>
            </a:r>
          </a:p>
          <a:p>
            <a:pPr lvl="1"/>
            <a:r>
              <a:rPr lang="pt-BR" dirty="0"/>
              <a:t>A</a:t>
            </a:r>
            <a:r>
              <a:rPr lang="pt-BR" dirty="0" smtClean="0"/>
              <a:t>s classes econômicas baixas apresentaram menor rejeição de consumo das aguas de temperatura elevada (menos energia, lavagem de louças)</a:t>
            </a:r>
          </a:p>
          <a:p>
            <a:pPr marL="274320" lvl="1"/>
            <a:r>
              <a:rPr lang="pt-BR" dirty="0"/>
              <a:t>A OMS (Organização Mundial da Saúde) não </a:t>
            </a:r>
            <a:r>
              <a:rPr lang="pt-BR" dirty="0" smtClean="0"/>
              <a:t>estabelece temperatura máxima para o consumo, mas a mínima é de 15ºC. 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Temperatura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96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r="26389"/>
          <a:stretch/>
        </p:blipFill>
        <p:spPr>
          <a:xfrm rot="5400000">
            <a:off x="3567194" y="-1863026"/>
            <a:ext cx="5041900" cy="115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0057" y="2768600"/>
            <a:ext cx="9877777" cy="4411663"/>
          </a:xfrm>
        </p:spPr>
        <p:txBody>
          <a:bodyPr>
            <a:normAutofit/>
          </a:bodyPr>
          <a:lstStyle/>
          <a:p>
            <a:r>
              <a:rPr lang="pt-BR" b="1" dirty="0" smtClean="0"/>
              <a:t>CURSO</a:t>
            </a:r>
            <a:r>
              <a:rPr lang="pt-BR" dirty="0" smtClean="0"/>
              <a:t>: Engenharia Civil</a:t>
            </a:r>
            <a:endParaRPr lang="pt-BR" dirty="0"/>
          </a:p>
          <a:p>
            <a:r>
              <a:rPr lang="pt-BR" b="1" dirty="0" smtClean="0"/>
              <a:t>DISCIPLINA</a:t>
            </a:r>
            <a:r>
              <a:rPr lang="pt-BR" dirty="0" smtClean="0"/>
              <a:t>: Sistemas de Tratamento de Águas e Esgoto</a:t>
            </a:r>
          </a:p>
          <a:p>
            <a:r>
              <a:rPr lang="pt-BR" b="1" dirty="0" smtClean="0"/>
              <a:t>SÉRIE</a:t>
            </a:r>
            <a:r>
              <a:rPr lang="pt-BR" dirty="0" smtClean="0"/>
              <a:t>: 8</a:t>
            </a:r>
            <a:r>
              <a:rPr lang="pt-BR" u="sng" baseline="30000" dirty="0" smtClean="0"/>
              <a:t>o</a:t>
            </a:r>
            <a:r>
              <a:rPr lang="pt-BR" dirty="0" smtClean="0"/>
              <a:t> Semestre</a:t>
            </a:r>
          </a:p>
          <a:p>
            <a:r>
              <a:rPr lang="pt-BR" b="1" dirty="0" smtClean="0"/>
              <a:t>CARGA </a:t>
            </a:r>
            <a:r>
              <a:rPr lang="pt-BR" b="1" dirty="0"/>
              <a:t>HORÁRIA SEMANAL</a:t>
            </a:r>
            <a:r>
              <a:rPr lang="pt-BR" dirty="0"/>
              <a:t>: 05 Horas/Aula </a:t>
            </a:r>
          </a:p>
          <a:p>
            <a:r>
              <a:rPr lang="pt-BR" b="1" dirty="0"/>
              <a:t>CARGA HORÁRIA SEMESTRAL</a:t>
            </a:r>
            <a:r>
              <a:rPr lang="pt-BR" dirty="0"/>
              <a:t>: 100 </a:t>
            </a:r>
            <a:r>
              <a:rPr lang="pt-BR" dirty="0" smtClean="0"/>
              <a:t>Horas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ENSINO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09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na água existem partículas dispersas, denominadas coloides, de origem predominantemente orgânica e dimensão inferior a 10 µm.</a:t>
            </a:r>
          </a:p>
          <a:p>
            <a:r>
              <a:rPr lang="pt-BR" dirty="0" smtClean="0"/>
              <a:t>Presença de composto de ferro e manganês</a:t>
            </a:r>
          </a:p>
          <a:p>
            <a:r>
              <a:rPr lang="pt-BR" dirty="0" smtClean="0"/>
              <a:t>Lançamento de resíduos industriais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06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Presença de  argila, </a:t>
            </a:r>
            <a:r>
              <a:rPr lang="pt-BR" dirty="0" err="1" smtClean="0"/>
              <a:t>silte</a:t>
            </a:r>
            <a:r>
              <a:rPr lang="pt-BR" dirty="0" smtClean="0"/>
              <a:t>, plâncton, microrganismos e matéria orgânica e inorgânica particulada;</a:t>
            </a:r>
          </a:p>
          <a:p>
            <a:r>
              <a:rPr lang="pt-BR" dirty="0" smtClean="0"/>
              <a:t>Lançamento de esgotos domésticos ou industriais;</a:t>
            </a:r>
          </a:p>
          <a:p>
            <a:r>
              <a:rPr lang="pt-BR" dirty="0" smtClean="0"/>
              <a:t>Em épocas de chuva, a turbidez é maior;</a:t>
            </a:r>
          </a:p>
          <a:p>
            <a:r>
              <a:rPr lang="pt-BR" dirty="0" smtClean="0"/>
              <a:t>Em lagos, onde a velocidade é menor, a turbidez é menor.</a:t>
            </a:r>
          </a:p>
          <a:p>
            <a:r>
              <a:rPr lang="pt-BR" dirty="0" smtClean="0"/>
              <a:t>Portaria 518 estabelece limites de turbidez para águas de consumo.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Turbidez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8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Encontro das águas – Rio Negro e </a:t>
            </a:r>
            <a:r>
              <a:rPr lang="pt-BR" dirty="0" smtClean="0"/>
              <a:t>Solimões</a:t>
            </a:r>
            <a:br>
              <a:rPr lang="pt-BR" dirty="0" smtClean="0"/>
            </a:br>
            <a:r>
              <a:rPr lang="pt-BR" dirty="0" smtClean="0"/>
              <a:t>Rio Negro – coloração; Solimões</a:t>
            </a:r>
            <a:r>
              <a:rPr lang="pt-BR" dirty="0"/>
              <a:t> </a:t>
            </a:r>
            <a:r>
              <a:rPr lang="pt-BR" dirty="0" smtClean="0"/>
              <a:t>– turbidez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8" y="2286000"/>
            <a:ext cx="5451211" cy="4088408"/>
          </a:xfrm>
        </p:spPr>
      </p:pic>
      <p:sp>
        <p:nvSpPr>
          <p:cNvPr id="8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6193536" y="2387600"/>
            <a:ext cx="5617464" cy="393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	O </a:t>
            </a:r>
            <a:r>
              <a:rPr lang="pt-BR" dirty="0"/>
              <a:t>rio Negro Rio Negro apresenta um elevado grau de acidez, com pH 3,8 a 4,9 devido à grande quantidade de ácidos orgânicos provenientes da decomposição da vegetação. Por isso, a água apresenta uma coloração escura (parecida com a do chá preto).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Em </a:t>
            </a:r>
            <a:r>
              <a:rPr lang="pt-BR" dirty="0"/>
              <a:t>alguns pontos o reflexo das árvores na água é como a de um espelho. A visibilidade varia entre 1,50 e 2,50 metros. Devido a esse baixo pH, os insetos não se proliferam e quase não há mosquitos na região. É conhecido como o "rio da fome".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Velocidade</a:t>
            </a:r>
            <a:r>
              <a:rPr lang="pt-BR" dirty="0"/>
              <a:t>: 2 a 3 km/h Temperatura: 25 a 26 </a:t>
            </a:r>
            <a:r>
              <a:rPr lang="pt-BR" dirty="0" err="1"/>
              <a:t>ºC</a:t>
            </a:r>
            <a:r>
              <a:rPr lang="pt-BR" dirty="0"/>
              <a:t> Densidade: </a:t>
            </a:r>
            <a:r>
              <a:rPr lang="pt-BR" dirty="0" smtClean="0"/>
              <a:t>menor</a:t>
            </a:r>
          </a:p>
          <a:p>
            <a:pPr marL="0" indent="0">
              <a:buNone/>
            </a:pPr>
            <a:r>
              <a:rPr lang="pt-BR" sz="1900" dirty="0" smtClean="0"/>
              <a:t>(fonte: ambientes.ambientebrasil.com.br)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1505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9657" y="2084966"/>
            <a:ext cx="8794043" cy="450633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Presença de diversas substâncias químicas</a:t>
            </a:r>
          </a:p>
          <a:p>
            <a:r>
              <a:rPr lang="pt-BR" dirty="0" smtClean="0"/>
              <a:t>Presença de gases dissolvidos</a:t>
            </a:r>
          </a:p>
          <a:p>
            <a:r>
              <a:rPr lang="pt-BR" dirty="0" smtClean="0"/>
              <a:t>Superficiais: </a:t>
            </a:r>
          </a:p>
          <a:p>
            <a:pPr lvl="1"/>
            <a:r>
              <a:rPr lang="pt-BR" dirty="0" smtClean="0"/>
              <a:t>Compostos </a:t>
            </a:r>
            <a:r>
              <a:rPr lang="pt-BR" dirty="0" smtClean="0"/>
              <a:t>orgânicos </a:t>
            </a:r>
            <a:r>
              <a:rPr lang="pt-BR" dirty="0" smtClean="0"/>
              <a:t>resultantes do metabolismo de alguns microrganismos (algas, cianobactérias e </a:t>
            </a:r>
            <a:r>
              <a:rPr lang="pt-BR" dirty="0" err="1" smtClean="0"/>
              <a:t>acinomicetos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Decomposição de folhas e plantas aquáticas</a:t>
            </a:r>
          </a:p>
          <a:p>
            <a:pPr lvl="1"/>
            <a:r>
              <a:rPr lang="pt-BR" dirty="0" smtClean="0"/>
              <a:t>Lançamento de efluentes industriais e lixiviação* do solo</a:t>
            </a:r>
          </a:p>
          <a:p>
            <a:r>
              <a:rPr lang="pt-BR" dirty="0" err="1" smtClean="0"/>
              <a:t>Subterraneas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Ação bacteriana na decomposição de enxofre orgânico, sulfatos e sulfitos</a:t>
            </a:r>
          </a:p>
          <a:p>
            <a:pPr lvl="1"/>
            <a:r>
              <a:rPr lang="pt-BR" dirty="0" smtClean="0"/>
              <a:t>Dissolução de sais e minerais na percolação de água através de solos e rochas. 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Sabor e Odor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283700" y="30861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</a:t>
            </a:r>
            <a:r>
              <a:rPr lang="pt-BR" b="1" dirty="0" smtClean="0"/>
              <a:t>Lixiviação</a:t>
            </a:r>
            <a:r>
              <a:rPr lang="pt-BR" dirty="0"/>
              <a:t> é o processo de perda dos minerais do perfil do </a:t>
            </a:r>
            <a:r>
              <a:rPr lang="pt-BR" b="1" dirty="0"/>
              <a:t>solo</a:t>
            </a:r>
            <a:r>
              <a:rPr lang="pt-BR" dirty="0"/>
              <a:t>, causado pela "lavagem" promovida pelas chuvas torrenciais e pela infiltração de água no </a:t>
            </a:r>
            <a:r>
              <a:rPr lang="pt-BR" b="1" dirty="0"/>
              <a:t>solo</a:t>
            </a:r>
            <a:r>
              <a:rPr lang="pt-BR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756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0400" y="2578100"/>
            <a:ext cx="10680699" cy="4013200"/>
          </a:xfrm>
        </p:spPr>
        <p:txBody>
          <a:bodyPr>
            <a:normAutofit/>
          </a:bodyPr>
          <a:lstStyle/>
          <a:p>
            <a:r>
              <a:rPr lang="pt-BR" dirty="0" smtClean="0"/>
              <a:t>Salinidade – conjunto de sais (bicabornato, carbonatos, cloretos...). Não apresenta significado sanitário. Água doce apresenta salinidade inferior  a 0,5 ‰ (500 mg/L), e salinas acima </a:t>
            </a:r>
            <a:r>
              <a:rPr lang="pt-BR" dirty="0"/>
              <a:t>de </a:t>
            </a:r>
            <a:r>
              <a:rPr lang="pt-BR" dirty="0" smtClean="0"/>
              <a:t>30 ‰ . </a:t>
            </a:r>
            <a:endParaRPr lang="pt-BR" dirty="0"/>
          </a:p>
          <a:p>
            <a:r>
              <a:rPr lang="pt-BR" dirty="0" smtClean="0"/>
              <a:t>Dureza – Presença de carbonatos e bicarbonatos de cálcio e magnésio (dificuldade do sabão de formar espumas). </a:t>
            </a:r>
            <a:endParaRPr lang="pt-BR" dirty="0"/>
          </a:p>
          <a:p>
            <a:r>
              <a:rPr lang="pt-BR" dirty="0" smtClean="0"/>
              <a:t>Oxigênio Dissolvido (OD) – é o principal parâmetro para expressar a qualidade da água. Teor mínimo de 2 a 5 mg/L para a manutenção da vida aquática.</a:t>
            </a:r>
          </a:p>
          <a:p>
            <a:r>
              <a:rPr lang="pt-BR" dirty="0" smtClean="0"/>
              <a:t>Demanda Química e Bioquímica de Oxigênio – Determinam a presença de matéria orgânica.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QUÍMICAS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7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62757" y="2463800"/>
            <a:ext cx="9877777" cy="40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pH</a:t>
            </a:r>
          </a:p>
          <a:p>
            <a:r>
              <a:rPr lang="pt-BR" dirty="0" smtClean="0"/>
              <a:t>O pH da água afeta diretamente na cloração. Com a formação do ácido hipocloroso (</a:t>
            </a:r>
            <a:r>
              <a:rPr lang="pt-BR" dirty="0" err="1" smtClean="0"/>
              <a:t>HOCl</a:t>
            </a:r>
            <a:r>
              <a:rPr lang="pt-BR" dirty="0" smtClean="0"/>
              <a:t>). </a:t>
            </a:r>
          </a:p>
          <a:p>
            <a:r>
              <a:rPr lang="pt-BR" dirty="0" smtClean="0"/>
              <a:t>A portaria 518 recomenda realizar a desinfecção com pH menor que 8,0</a:t>
            </a:r>
          </a:p>
          <a:p>
            <a:r>
              <a:rPr lang="pt-BR" dirty="0" smtClean="0"/>
              <a:t>Alcalinidade </a:t>
            </a:r>
            <a:r>
              <a:rPr lang="pt-BR" dirty="0"/>
              <a:t>– pH &gt; 7,0 </a:t>
            </a:r>
          </a:p>
          <a:p>
            <a:r>
              <a:rPr lang="pt-BR" dirty="0"/>
              <a:t>Acidez – pH &lt; </a:t>
            </a:r>
            <a:r>
              <a:rPr lang="pt-BR" dirty="0" smtClean="0"/>
              <a:t>7,0, pode ocorrer de forma natural pela decomposição da matéria orgânica. </a:t>
            </a:r>
            <a:endParaRPr lang="pt-BR" dirty="0"/>
          </a:p>
          <a:p>
            <a:r>
              <a:rPr lang="pt-BR" dirty="0"/>
              <a:t>pH normal em leitos de rios: entre 6,0 e </a:t>
            </a:r>
            <a:r>
              <a:rPr lang="pt-BR" dirty="0" smtClean="0"/>
              <a:t>8,5.</a:t>
            </a:r>
          </a:p>
          <a:p>
            <a:r>
              <a:rPr lang="pt-BR" dirty="0" smtClean="0"/>
              <a:t>Permitido </a:t>
            </a:r>
            <a:r>
              <a:rPr lang="pt-BR" dirty="0"/>
              <a:t>pela OMS entre 6,0 e 9,5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Químicas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2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62757" y="2298700"/>
            <a:ext cx="9877777" cy="4229100"/>
          </a:xfrm>
        </p:spPr>
        <p:txBody>
          <a:bodyPr>
            <a:normAutofit/>
          </a:bodyPr>
          <a:lstStyle/>
          <a:p>
            <a:r>
              <a:rPr lang="pt-BR" dirty="0"/>
              <a:t>Carbono orgânico total</a:t>
            </a:r>
          </a:p>
          <a:p>
            <a:r>
              <a:rPr lang="pt-BR" dirty="0"/>
              <a:t>Compostos Orgânicos</a:t>
            </a:r>
          </a:p>
          <a:p>
            <a:r>
              <a:rPr lang="pt-BR" dirty="0"/>
              <a:t>Ferro e Manganês</a:t>
            </a:r>
          </a:p>
          <a:p>
            <a:r>
              <a:rPr lang="pt-BR" dirty="0"/>
              <a:t>Nitrogênio</a:t>
            </a:r>
          </a:p>
          <a:p>
            <a:r>
              <a:rPr lang="pt-BR" dirty="0"/>
              <a:t>Fósforo</a:t>
            </a:r>
          </a:p>
          <a:p>
            <a:r>
              <a:rPr lang="pt-BR" dirty="0"/>
              <a:t>Fluoretos</a:t>
            </a:r>
          </a:p>
          <a:p>
            <a:r>
              <a:rPr lang="pt-BR" dirty="0"/>
              <a:t>Metais Pesados</a:t>
            </a:r>
          </a:p>
          <a:p>
            <a:r>
              <a:rPr lang="pt-BR" dirty="0"/>
              <a:t>Arsênio</a:t>
            </a:r>
          </a:p>
          <a:p>
            <a:r>
              <a:rPr lang="pt-BR" dirty="0"/>
              <a:t>Agrotóxicos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QUÍMICAS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25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06023" y="2180167"/>
            <a:ext cx="9877777" cy="3450696"/>
          </a:xfrm>
        </p:spPr>
        <p:txBody>
          <a:bodyPr/>
          <a:lstStyle/>
          <a:p>
            <a:r>
              <a:rPr lang="pt-BR" dirty="0" smtClean="0"/>
              <a:t>São os microrganismos que habitam o ambiente aquático.  </a:t>
            </a:r>
          </a:p>
          <a:p>
            <a:r>
              <a:rPr lang="pt-BR" dirty="0" smtClean="0"/>
              <a:t>Os mais comuns: algas, protozoários, vermes, larvas e bactérias.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BIOLÓGICOS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34721" r="15862" b="18925"/>
          <a:stretch/>
        </p:blipFill>
        <p:spPr bwMode="auto">
          <a:xfrm>
            <a:off x="1993900" y="3225800"/>
            <a:ext cx="80899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7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USO DA ÁGUA</a:t>
            </a:r>
          </a:p>
        </p:txBody>
      </p:sp>
      <p:pic>
        <p:nvPicPr>
          <p:cNvPr id="2050" name="Picture 2" descr="http://www.brasilescola.com/upload/e/a%20distribuicao%20da%20agua%20no%20plan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841500"/>
            <a:ext cx="7777055" cy="466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USO DA ÁGUA</a:t>
            </a:r>
            <a:endParaRPr lang="pt-BR" dirty="0"/>
          </a:p>
        </p:txBody>
      </p:sp>
      <p:pic>
        <p:nvPicPr>
          <p:cNvPr id="3074" name="Picture 2" descr="http://pimartins.weebly.com/uploads/3/1/3/0/3130438/1240147.jpg?4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7"/>
          <a:stretch/>
        </p:blipFill>
        <p:spPr bwMode="auto">
          <a:xfrm>
            <a:off x="1971674" y="1645499"/>
            <a:ext cx="7756526" cy="52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3857" y="2438400"/>
            <a:ext cx="9877777" cy="38735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Dimensionamento </a:t>
            </a:r>
            <a:r>
              <a:rPr lang="pt-BR" dirty="0"/>
              <a:t>da capacidade instalada da Estação de Tratamento de Água (ETA) e de Tratamento de Esgoto (ETE). </a:t>
            </a:r>
            <a:endParaRPr lang="pt-BR" dirty="0" smtClean="0"/>
          </a:p>
          <a:p>
            <a:r>
              <a:rPr lang="pt-BR" dirty="0" smtClean="0"/>
              <a:t>Projeto </a:t>
            </a:r>
            <a:r>
              <a:rPr lang="pt-BR" dirty="0"/>
              <a:t>Básico da ETA e ETE. </a:t>
            </a:r>
            <a:endParaRPr lang="pt-BR" dirty="0" smtClean="0"/>
          </a:p>
          <a:p>
            <a:r>
              <a:rPr lang="pt-BR" dirty="0" smtClean="0"/>
              <a:t>Administração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Casa </a:t>
            </a:r>
            <a:r>
              <a:rPr lang="pt-BR" dirty="0"/>
              <a:t>de Química e Dosagens. </a:t>
            </a:r>
            <a:endParaRPr lang="pt-BR" dirty="0" smtClean="0"/>
          </a:p>
          <a:p>
            <a:r>
              <a:rPr lang="pt-BR" dirty="0" smtClean="0"/>
              <a:t>Sistema </a:t>
            </a:r>
            <a:r>
              <a:rPr lang="pt-BR" dirty="0"/>
              <a:t>de Mistura. </a:t>
            </a:r>
            <a:endParaRPr lang="pt-BR" dirty="0" smtClean="0"/>
          </a:p>
          <a:p>
            <a:r>
              <a:rPr lang="pt-BR" dirty="0" smtClean="0"/>
              <a:t>Sistema </a:t>
            </a:r>
            <a:r>
              <a:rPr lang="pt-BR" dirty="0"/>
              <a:t>de Floculação. </a:t>
            </a:r>
            <a:endParaRPr lang="pt-BR" dirty="0" smtClean="0"/>
          </a:p>
          <a:p>
            <a:r>
              <a:rPr lang="pt-BR" dirty="0" smtClean="0"/>
              <a:t>Sistema </a:t>
            </a:r>
            <a:r>
              <a:rPr lang="pt-BR" dirty="0"/>
              <a:t>de Decantação. </a:t>
            </a:r>
            <a:endParaRPr lang="pt-BR" dirty="0" smtClean="0"/>
          </a:p>
          <a:p>
            <a:r>
              <a:rPr lang="pt-BR" dirty="0" smtClean="0"/>
              <a:t>Sistema </a:t>
            </a:r>
            <a:r>
              <a:rPr lang="pt-BR" dirty="0"/>
              <a:t>de Filtração. </a:t>
            </a:r>
            <a:endParaRPr lang="pt-BR" dirty="0" smtClean="0"/>
          </a:p>
          <a:p>
            <a:r>
              <a:rPr lang="pt-BR" dirty="0" smtClean="0"/>
              <a:t>ETA </a:t>
            </a:r>
            <a:r>
              <a:rPr lang="pt-BR" dirty="0"/>
              <a:t>e ETE: Projeto de Detalhamento. Normas de operação de sistema de tratamento d’água e esgoto sanitário. Avaliação do desempenho operacional das Estações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EMENTA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4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s1.static.brasilescola.uol.com.br/img/2015/02/distribui%C3%A7%C3%A3o-de-agua-no-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663700"/>
            <a:ext cx="6386432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USO DA ÁGUA</a:t>
            </a:r>
          </a:p>
        </p:txBody>
      </p:sp>
      <p:pic>
        <p:nvPicPr>
          <p:cNvPr id="4098" name="Picture 2" descr="http://image.slidesharecdn.com/cuidardomeioambiente-111115074734-phpapp02/95/cuidar-do-meio-ambiente-4-728.jpg?cb=14623159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7"/>
          <a:stretch/>
        </p:blipFill>
        <p:spPr bwMode="auto">
          <a:xfrm>
            <a:off x="2085974" y="1739900"/>
            <a:ext cx="8076539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80513" y="3075251"/>
            <a:ext cx="9877777" cy="3450696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Comercial e Industrial</a:t>
            </a:r>
          </a:p>
          <a:p>
            <a:r>
              <a:rPr lang="pt-BR" dirty="0" smtClean="0"/>
              <a:t>Público</a:t>
            </a:r>
          </a:p>
          <a:p>
            <a:r>
              <a:rPr lang="pt-BR" dirty="0" smtClean="0"/>
              <a:t>Perdas e Desperdícios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USO DA ÁGUA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t="39409" r="16837" b="28646"/>
          <a:stretch/>
        </p:blipFill>
        <p:spPr bwMode="auto">
          <a:xfrm>
            <a:off x="923107" y="1681126"/>
            <a:ext cx="10392591" cy="311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62757" y="2133600"/>
            <a:ext cx="9877777" cy="3992563"/>
          </a:xfrm>
        </p:spPr>
        <p:txBody>
          <a:bodyPr/>
          <a:lstStyle/>
          <a:p>
            <a:r>
              <a:rPr lang="pt-BR" dirty="0" smtClean="0"/>
              <a:t>FATORES QUE AFETAM O CONSUMO</a:t>
            </a:r>
          </a:p>
          <a:p>
            <a:pPr lvl="1"/>
            <a:r>
              <a:rPr lang="pt-BR" dirty="0" smtClean="0"/>
              <a:t>Clima</a:t>
            </a:r>
          </a:p>
          <a:p>
            <a:pPr lvl="1"/>
            <a:r>
              <a:rPr lang="pt-BR" dirty="0" smtClean="0"/>
              <a:t>Hábitos e Nível da População</a:t>
            </a:r>
          </a:p>
          <a:p>
            <a:pPr lvl="1"/>
            <a:r>
              <a:rPr lang="pt-BR" dirty="0" smtClean="0"/>
              <a:t>Natureza da Cidade</a:t>
            </a:r>
          </a:p>
          <a:p>
            <a:pPr lvl="1"/>
            <a:r>
              <a:rPr lang="pt-BR" dirty="0" smtClean="0"/>
              <a:t>Tamanho da Cidade</a:t>
            </a:r>
          </a:p>
          <a:p>
            <a:pPr lvl="1"/>
            <a:r>
              <a:rPr lang="pt-BR" dirty="0" smtClean="0"/>
              <a:t>Existência ou Ausência de Medição</a:t>
            </a:r>
          </a:p>
          <a:p>
            <a:pPr lvl="1"/>
            <a:r>
              <a:rPr lang="pt-BR" dirty="0" smtClean="0"/>
              <a:t>Pressão na Rede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USO DA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5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62757" y="2531165"/>
            <a:ext cx="9877777" cy="3594998"/>
          </a:xfrm>
        </p:spPr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/>
              <a:t>Brasil enfrenta diariamente a crise hídrica, </a:t>
            </a:r>
            <a:r>
              <a:rPr lang="pt-BR" dirty="0" smtClean="0"/>
              <a:t>de 2015 até </a:t>
            </a:r>
            <a:r>
              <a:rPr lang="pt-BR" dirty="0"/>
              <a:t>o começo </a:t>
            </a:r>
            <a:r>
              <a:rPr lang="pt-BR" dirty="0" smtClean="0"/>
              <a:t>de 2016 São Paulo passou </a:t>
            </a:r>
            <a:r>
              <a:rPr lang="pt-BR" dirty="0"/>
              <a:t>18 meses em grande crise hídrica, com muitas torneiras secas em toda cidade.  </a:t>
            </a:r>
          </a:p>
          <a:p>
            <a:r>
              <a:rPr lang="pt-BR" dirty="0" smtClean="0"/>
              <a:t>Usar com moderação</a:t>
            </a:r>
          </a:p>
          <a:p>
            <a:r>
              <a:rPr lang="pt-BR" dirty="0" smtClean="0"/>
              <a:t>Não poluir </a:t>
            </a:r>
            <a:endParaRPr lang="pt-BR" dirty="0" smtClean="0"/>
          </a:p>
          <a:p>
            <a:r>
              <a:rPr lang="pt-BR" dirty="0" smtClean="0"/>
              <a:t>Elaborar e executar projetos que reutilizem a água. 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USO DA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0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6457" y="2383366"/>
            <a:ext cx="9877777" cy="4347633"/>
          </a:xfrm>
        </p:spPr>
        <p:txBody>
          <a:bodyPr numCol="1">
            <a:normAutofit/>
          </a:bodyPr>
          <a:lstStyle/>
          <a:p>
            <a:r>
              <a:rPr lang="pt-BR" dirty="0" smtClean="0"/>
              <a:t>1 Apresentação </a:t>
            </a:r>
          </a:p>
          <a:p>
            <a:r>
              <a:rPr lang="pt-BR" dirty="0" smtClean="0"/>
              <a:t>2 Etapas </a:t>
            </a:r>
            <a:r>
              <a:rPr lang="pt-BR" dirty="0"/>
              <a:t>do Sistema de Abastecimento (da captação ao despejo final)</a:t>
            </a:r>
          </a:p>
          <a:p>
            <a:r>
              <a:rPr lang="pt-BR" dirty="0" smtClean="0"/>
              <a:t>3 População </a:t>
            </a:r>
            <a:r>
              <a:rPr lang="pt-BR" dirty="0"/>
              <a:t>futura</a:t>
            </a:r>
          </a:p>
          <a:p>
            <a:r>
              <a:rPr lang="pt-BR" dirty="0" smtClean="0"/>
              <a:t>4 Cálculo </a:t>
            </a:r>
            <a:r>
              <a:rPr lang="pt-BR" dirty="0"/>
              <a:t>da vazão consumo. </a:t>
            </a:r>
          </a:p>
          <a:p>
            <a:r>
              <a:rPr lang="pt-BR" dirty="0" smtClean="0"/>
              <a:t>5 Captação </a:t>
            </a:r>
            <a:r>
              <a:rPr lang="pt-BR" dirty="0"/>
              <a:t>da água: análise da qualidade da água, barragem, gradeamento </a:t>
            </a:r>
          </a:p>
          <a:p>
            <a:r>
              <a:rPr lang="pt-BR" dirty="0"/>
              <a:t>6	Caixa de areia (dimensionamento)</a:t>
            </a:r>
          </a:p>
          <a:p>
            <a:r>
              <a:rPr lang="pt-BR" dirty="0"/>
              <a:t>7	Chegada da água na ETA, etapas do tratamento.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 NP1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7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8	Coagulação,  Calha </a:t>
            </a:r>
            <a:r>
              <a:rPr lang="pt-BR" dirty="0" err="1"/>
              <a:t>Parshall</a:t>
            </a:r>
            <a:r>
              <a:rPr lang="pt-BR" dirty="0"/>
              <a:t> (dimensionamento)</a:t>
            </a:r>
          </a:p>
          <a:p>
            <a:r>
              <a:rPr lang="pt-BR" dirty="0"/>
              <a:t>9	Floculação (dimensionamento)</a:t>
            </a:r>
          </a:p>
          <a:p>
            <a:r>
              <a:rPr lang="pt-BR" dirty="0"/>
              <a:t>10	Sedimentação</a:t>
            </a:r>
          </a:p>
          <a:p>
            <a:r>
              <a:rPr lang="pt-BR" dirty="0"/>
              <a:t>11	Filtração</a:t>
            </a:r>
          </a:p>
          <a:p>
            <a:r>
              <a:rPr lang="pt-BR" dirty="0"/>
              <a:t>12	Desinfecção</a:t>
            </a:r>
          </a:p>
          <a:p>
            <a:r>
              <a:rPr lang="pt-BR" dirty="0"/>
              <a:t>13	</a:t>
            </a:r>
            <a:r>
              <a:rPr lang="pt-BR" dirty="0" err="1"/>
              <a:t>Fluoretação</a:t>
            </a:r>
            <a:r>
              <a:rPr lang="pt-BR" dirty="0"/>
              <a:t> e </a:t>
            </a:r>
            <a:r>
              <a:rPr lang="pt-BR" dirty="0" err="1"/>
              <a:t>Alcalinizante</a:t>
            </a:r>
            <a:endParaRPr lang="pt-BR" dirty="0"/>
          </a:p>
          <a:p>
            <a:r>
              <a:rPr lang="pt-BR" dirty="0"/>
              <a:t>14	Trabalho valendo nota</a:t>
            </a:r>
          </a:p>
          <a:p>
            <a:r>
              <a:rPr lang="pt-BR" dirty="0"/>
              <a:t>15	Revisão para prova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NP1</a:t>
            </a:r>
          </a:p>
        </p:txBody>
      </p:sp>
    </p:spTree>
    <p:extLst>
      <p:ext uri="{BB962C8B-B14F-4D97-AF65-F5344CB8AC3E}">
        <p14:creationId xmlns:p14="http://schemas.microsoft.com/office/powerpoint/2010/main" val="2806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2057" y="2243667"/>
            <a:ext cx="9877777" cy="345069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Sistema coletor do esgoto sanitário</a:t>
            </a:r>
          </a:p>
          <a:p>
            <a:r>
              <a:rPr lang="pt-BR" dirty="0"/>
              <a:t>Cálculo da vazão do </a:t>
            </a:r>
            <a:r>
              <a:rPr lang="pt-BR" dirty="0" smtClean="0"/>
              <a:t>esgoto</a:t>
            </a:r>
            <a:endParaRPr lang="pt-BR" dirty="0"/>
          </a:p>
          <a:p>
            <a:r>
              <a:rPr lang="pt-BR" dirty="0"/>
              <a:t>DBO e </a:t>
            </a:r>
            <a:r>
              <a:rPr lang="pt-BR" dirty="0" smtClean="0"/>
              <a:t>DQO</a:t>
            </a:r>
            <a:endParaRPr lang="pt-BR" dirty="0"/>
          </a:p>
          <a:p>
            <a:r>
              <a:rPr lang="pt-BR" dirty="0"/>
              <a:t>Etapas do tratamento (por lodo ativado)</a:t>
            </a:r>
          </a:p>
          <a:p>
            <a:r>
              <a:rPr lang="pt-BR" dirty="0"/>
              <a:t>Etapas do tratamento (por lagoas de estabilização)</a:t>
            </a:r>
          </a:p>
          <a:p>
            <a:r>
              <a:rPr lang="pt-BR" dirty="0"/>
              <a:t>Dimensionamento de lagoa </a:t>
            </a:r>
            <a:r>
              <a:rPr lang="pt-BR" dirty="0" smtClean="0"/>
              <a:t>aerada</a:t>
            </a:r>
            <a:endParaRPr lang="pt-BR" dirty="0"/>
          </a:p>
          <a:p>
            <a:r>
              <a:rPr lang="pt-BR" dirty="0"/>
              <a:t>Dimensionamento de lagoa facultativa</a:t>
            </a:r>
          </a:p>
          <a:p>
            <a:r>
              <a:rPr lang="pt-BR" dirty="0"/>
              <a:t>Dimensionamento de lagoa </a:t>
            </a:r>
            <a:r>
              <a:rPr lang="pt-BR" dirty="0" smtClean="0"/>
              <a:t>anaeróbia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</a:t>
            </a:r>
            <a:r>
              <a:rPr lang="pt-BR" dirty="0" smtClean="0"/>
              <a:t>NP2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2301" y="2374900"/>
            <a:ext cx="10418234" cy="3937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BÁSICA</a:t>
            </a:r>
            <a:endParaRPr lang="pt-BR" b="1" u="sng" dirty="0"/>
          </a:p>
          <a:p>
            <a:r>
              <a:rPr lang="pt-BR" dirty="0"/>
              <a:t>NETTO, José M. </a:t>
            </a:r>
            <a:r>
              <a:rPr lang="pt-BR" b="1" dirty="0"/>
              <a:t>“Técnica de Abastecimento e Tratamento de Água”,</a:t>
            </a:r>
            <a:r>
              <a:rPr lang="pt-BR" dirty="0"/>
              <a:t> CETESB, São Paulo, 2004.</a:t>
            </a:r>
          </a:p>
          <a:p>
            <a:r>
              <a:rPr lang="pt-BR" dirty="0"/>
              <a:t>PARLATORE, A. </a:t>
            </a:r>
            <a:r>
              <a:rPr lang="pt-BR" b="1" dirty="0"/>
              <a:t>“Misturadores e </a:t>
            </a:r>
            <a:r>
              <a:rPr lang="pt-BR" b="1" dirty="0" err="1"/>
              <a:t>Floculadores</a:t>
            </a:r>
            <a:r>
              <a:rPr lang="pt-BR" b="1" dirty="0"/>
              <a:t> Mecânicos”,</a:t>
            </a:r>
            <a:r>
              <a:rPr lang="pt-BR" dirty="0"/>
              <a:t> CETESB, São Paulo, 2003.</a:t>
            </a:r>
          </a:p>
          <a:p>
            <a:r>
              <a:rPr lang="pt-BR" dirty="0"/>
              <a:t>CHERNICHARO, Carlos Augusto de L. </a:t>
            </a:r>
            <a:r>
              <a:rPr lang="pt-BR" b="1" dirty="0"/>
              <a:t>“Reatores Anaeróbios”,</a:t>
            </a:r>
            <a:r>
              <a:rPr lang="pt-BR" dirty="0"/>
              <a:t> Editora UFMG, Minas Gerais, 2007.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COMPLEMENTAR</a:t>
            </a:r>
            <a:endParaRPr lang="pt-BR" dirty="0"/>
          </a:p>
          <a:p>
            <a:r>
              <a:rPr lang="pt-BR" dirty="0"/>
              <a:t>LEME, F. </a:t>
            </a:r>
            <a:r>
              <a:rPr lang="pt-BR" b="1" dirty="0"/>
              <a:t>“Teoria e Técnicas de Tratamento de Água”,</a:t>
            </a:r>
            <a:r>
              <a:rPr lang="pt-BR" dirty="0"/>
              <a:t> ABES, Rio de Janeiro, 2005.</a:t>
            </a:r>
          </a:p>
          <a:p>
            <a:r>
              <a:rPr lang="pt-BR" dirty="0"/>
              <a:t>JORDÃO, E. P.; PESSOA, C. A. </a:t>
            </a:r>
            <a:r>
              <a:rPr lang="pt-BR" b="1" dirty="0"/>
              <a:t>“Tratamento de Esgotos Domésticos”,</a:t>
            </a:r>
            <a:r>
              <a:rPr lang="pt-BR" dirty="0"/>
              <a:t> Associação Brasileira de Engenharia Sanitária, Editora ABES, 3</a:t>
            </a:r>
            <a:r>
              <a:rPr lang="pt-BR" u="sng" baseline="30000" dirty="0"/>
              <a:t>a</a:t>
            </a:r>
            <a:r>
              <a:rPr lang="pt-BR" dirty="0"/>
              <a:t> edição, Rio de Janeiro, 1995.</a:t>
            </a:r>
          </a:p>
          <a:p>
            <a:r>
              <a:rPr lang="pt-BR" dirty="0"/>
              <a:t>LEME, F. P. </a:t>
            </a:r>
            <a:r>
              <a:rPr lang="pt-BR" b="1" dirty="0"/>
              <a:t>“Teoria e Técnicas de Abastecimento de Água”,</a:t>
            </a:r>
            <a:r>
              <a:rPr lang="pt-BR" dirty="0"/>
              <a:t> Editora ABES, 2</a:t>
            </a:r>
            <a:r>
              <a:rPr lang="pt-BR" u="sng" baseline="30000" dirty="0"/>
              <a:t>a</a:t>
            </a:r>
            <a:r>
              <a:rPr lang="pt-BR" dirty="0"/>
              <a:t> Edição, Rio de Janeiro, 1990.</a:t>
            </a:r>
          </a:p>
          <a:p>
            <a:r>
              <a:rPr lang="pt-BR" dirty="0"/>
              <a:t>MASCARÓ, L</a:t>
            </a:r>
            <a:r>
              <a:rPr lang="pt-BR" i="1" dirty="0"/>
              <a:t>. </a:t>
            </a:r>
            <a:r>
              <a:rPr lang="pt-BR" dirty="0"/>
              <a:t>“</a:t>
            </a:r>
            <a:r>
              <a:rPr lang="pt-BR" b="1" dirty="0"/>
              <a:t>Ambiência Urbana”,</a:t>
            </a:r>
            <a:r>
              <a:rPr lang="pt-BR" dirty="0"/>
              <a:t> Editora </a:t>
            </a:r>
            <a:r>
              <a:rPr lang="pt-BR" dirty="0" err="1"/>
              <a:t>Luzzatto</a:t>
            </a:r>
            <a:r>
              <a:rPr lang="pt-BR" dirty="0"/>
              <a:t>, Porto Alegre, 1990.</a:t>
            </a:r>
          </a:p>
          <a:p>
            <a:r>
              <a:rPr lang="pt-BR" dirty="0"/>
              <a:t>SPERLING, M. V. </a:t>
            </a:r>
            <a:r>
              <a:rPr lang="pt-BR" b="1" dirty="0"/>
              <a:t>“Introdução à Qualidade das Águas e ao Tratamento de Esgotos”,</a:t>
            </a:r>
            <a:r>
              <a:rPr lang="pt-BR" dirty="0"/>
              <a:t> Departamento de Engenharia, Universidade Federal de Minas Gerais, Belo Horizonte, 1996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2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2301" y="2374900"/>
            <a:ext cx="10418234" cy="393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ÁGUA</a:t>
            </a:r>
            <a:endParaRPr lang="pt-BR" b="1" u="sng" dirty="0"/>
          </a:p>
          <a:p>
            <a:r>
              <a:rPr lang="pt-BR" dirty="0"/>
              <a:t>NETTO, José M. </a:t>
            </a:r>
            <a:r>
              <a:rPr lang="pt-BR" b="1" dirty="0"/>
              <a:t>“Técnica de Abastecimento e Tratamento de Água”,</a:t>
            </a:r>
            <a:r>
              <a:rPr lang="pt-BR" dirty="0"/>
              <a:t> CETESB, São Paulo, </a:t>
            </a:r>
            <a:r>
              <a:rPr lang="pt-BR" dirty="0" smtClean="0"/>
              <a:t>2004.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ESGOTO</a:t>
            </a:r>
            <a:endParaRPr lang="pt-BR" dirty="0"/>
          </a:p>
          <a:p>
            <a:r>
              <a:rPr lang="pt-BR" dirty="0" smtClean="0"/>
              <a:t>JORDÃO</a:t>
            </a:r>
            <a:r>
              <a:rPr lang="pt-BR" dirty="0"/>
              <a:t>, E. P.; PESSOA, C. A. </a:t>
            </a:r>
            <a:r>
              <a:rPr lang="pt-BR" b="1" dirty="0"/>
              <a:t>“Tratamento de Esgotos Domésticos”,</a:t>
            </a:r>
            <a:r>
              <a:rPr lang="pt-BR" dirty="0"/>
              <a:t> Associação Brasileira de Engenharia Sanitária, Editora ABES, 3</a:t>
            </a:r>
            <a:r>
              <a:rPr lang="pt-BR" u="sng" baseline="30000" dirty="0"/>
              <a:t>a</a:t>
            </a:r>
            <a:r>
              <a:rPr lang="pt-BR" dirty="0"/>
              <a:t> edição, Rio de Janeiro, 1995</a:t>
            </a:r>
            <a:r>
              <a:rPr lang="pt-BR" dirty="0" smtClean="0"/>
              <a:t>.</a:t>
            </a:r>
          </a:p>
          <a:p>
            <a:r>
              <a:rPr lang="pt-BR" dirty="0"/>
              <a:t>Esgoto </a:t>
            </a:r>
            <a:r>
              <a:rPr lang="pt-BR" dirty="0" smtClean="0"/>
              <a:t>sanitário </a:t>
            </a:r>
            <a:r>
              <a:rPr lang="pt-BR" dirty="0"/>
              <a:t>: coleta, transporte, tratamento e reuso </a:t>
            </a:r>
            <a:r>
              <a:rPr lang="pt-BR" dirty="0" smtClean="0"/>
              <a:t>agrícola. NUVOLARI</a:t>
            </a:r>
            <a:r>
              <a:rPr lang="pt-BR" dirty="0"/>
              <a:t>, 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0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520700"/>
            <a:ext cx="11277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 que é o SANEAMENTO?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Coleta</a:t>
            </a:r>
            <a:r>
              <a:rPr lang="en-US" dirty="0" smtClean="0"/>
              <a:t>, </a:t>
            </a:r>
            <a:r>
              <a:rPr lang="en-US" dirty="0" err="1"/>
              <a:t>T</a:t>
            </a:r>
            <a:r>
              <a:rPr lang="en-US" dirty="0" err="1" smtClean="0"/>
              <a:t>ratamento</a:t>
            </a:r>
            <a:r>
              <a:rPr lang="en-US" dirty="0" smtClean="0"/>
              <a:t> e </a:t>
            </a:r>
            <a:r>
              <a:rPr lang="en-US" dirty="0" err="1" smtClean="0"/>
              <a:t>Distribuição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Água</a:t>
            </a:r>
            <a:r>
              <a:rPr lang="en-US" dirty="0"/>
              <a:t>;</a:t>
            </a:r>
          </a:p>
          <a:p>
            <a:r>
              <a:rPr lang="en-US" dirty="0" err="1"/>
              <a:t>Coleta</a:t>
            </a:r>
            <a:r>
              <a:rPr lang="en-US" dirty="0"/>
              <a:t>, </a:t>
            </a:r>
            <a:r>
              <a:rPr lang="en-US" dirty="0" err="1" smtClean="0"/>
              <a:t>Tratamento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disposição</a:t>
            </a:r>
            <a:r>
              <a:rPr lang="en-US" dirty="0"/>
              <a:t> final dos </a:t>
            </a:r>
            <a:r>
              <a:rPr lang="en-US" dirty="0" err="1"/>
              <a:t>esgotos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Coleta</a:t>
            </a:r>
            <a:r>
              <a:rPr lang="en-US" dirty="0"/>
              <a:t>, </a:t>
            </a:r>
            <a:r>
              <a:rPr lang="en-US" dirty="0" err="1" smtClean="0"/>
              <a:t>Tratamento</a:t>
            </a:r>
            <a:r>
              <a:rPr lang="en-US" dirty="0" smtClean="0"/>
              <a:t> e </a:t>
            </a:r>
            <a:r>
              <a:rPr lang="pt-BR" dirty="0" smtClean="0"/>
              <a:t>disposição </a:t>
            </a:r>
            <a:r>
              <a:rPr lang="pt-BR" dirty="0"/>
              <a:t>final dos resíduos sólidos </a:t>
            </a:r>
            <a:r>
              <a:rPr lang="pt-BR" dirty="0" smtClean="0"/>
              <a:t>– </a:t>
            </a:r>
            <a:r>
              <a:rPr lang="en-US" dirty="0" err="1" smtClean="0"/>
              <a:t>lixo</a:t>
            </a:r>
            <a:r>
              <a:rPr lang="en-US" dirty="0"/>
              <a:t>.</a:t>
            </a:r>
          </a:p>
          <a:p>
            <a:r>
              <a:rPr lang="en-US" dirty="0" err="1" smtClean="0"/>
              <a:t>Drenagem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águas</a:t>
            </a:r>
            <a:r>
              <a:rPr lang="en-US" dirty="0"/>
              <a:t> </a:t>
            </a:r>
            <a:r>
              <a:rPr lang="en-US" dirty="0" err="1"/>
              <a:t>pluviais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1343</TotalTime>
  <Words>1466</Words>
  <Application>Microsoft Office PowerPoint</Application>
  <PresentationFormat>Personalizar</PresentationFormat>
  <Paragraphs>199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Forma de Onda</vt:lpstr>
      <vt:lpstr>SISTEMAS DE TRATAMENTO DE ÁGUA E ESGOTO</vt:lpstr>
      <vt:lpstr>PLANO DE ENSINO</vt:lpstr>
      <vt:lpstr>EMENTA</vt:lpstr>
      <vt:lpstr>CONTEÚDO NP1</vt:lpstr>
      <vt:lpstr>CONTEÚDO NP1</vt:lpstr>
      <vt:lpstr>CONTEÚDO NP2</vt:lpstr>
      <vt:lpstr>BIBLIOGRAFIA</vt:lpstr>
      <vt:lpstr>BIBLIOGRAFIA</vt:lpstr>
      <vt:lpstr>O que é o SANEAMENTO?</vt:lpstr>
      <vt:lpstr>OBJETIVOS DO SANEAMENTO</vt:lpstr>
      <vt:lpstr>IMPORTÂNCIA DE UM SISTEMA  DE ABASTECIMENTO DE ÁGUA</vt:lpstr>
      <vt:lpstr>A ÁGUA NA TRANSMISSÃO DE DOENÇAS –  Doenças de Origem Hídrica</vt:lpstr>
      <vt:lpstr>A ÁGUA NA TRANSMISSÃO DE DOENÇAS –  Doenças de Transmissão Hídrica</vt:lpstr>
      <vt:lpstr>MEDIDAS GERAIS DE PROTEÇÃO PARA EVITAR DISSEMINAÇÃO DE DOENÇAS PELA ÁGUA</vt:lpstr>
      <vt:lpstr>IMPORTÂNCIA DE UM SISTEMA  DE ABASTECIMENTO DEÁGUA</vt:lpstr>
      <vt:lpstr>ÍNDICE DE ATENDIMENTO – ÁGUA E ESGOTO</vt:lpstr>
      <vt:lpstr>CARACTERÍSTICAS DA ÁGUA</vt:lpstr>
      <vt:lpstr>Temperatura</vt:lpstr>
      <vt:lpstr>Apresentação do PowerPoint</vt:lpstr>
      <vt:lpstr>Cor</vt:lpstr>
      <vt:lpstr>Turbidez</vt:lpstr>
      <vt:lpstr>Encontro das águas – Rio Negro e Solimões Rio Negro – coloração; Solimões – turbidez</vt:lpstr>
      <vt:lpstr>Sabor e Odor</vt:lpstr>
      <vt:lpstr>QUÍMICAS</vt:lpstr>
      <vt:lpstr>Químicas</vt:lpstr>
      <vt:lpstr>QUÍMICAS</vt:lpstr>
      <vt:lpstr>BIOLÓGICOS</vt:lpstr>
      <vt:lpstr>O USO DA ÁGUA</vt:lpstr>
      <vt:lpstr>O USO DA ÁGUA</vt:lpstr>
      <vt:lpstr>Apresentação do PowerPoint</vt:lpstr>
      <vt:lpstr>O USO DA ÁGUA</vt:lpstr>
      <vt:lpstr>O USO DA ÁGUA</vt:lpstr>
      <vt:lpstr>O USO DA ÁGUA</vt:lpstr>
      <vt:lpstr>O USO DA ÁGUA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TRATAMENTO DE ÁGUA E ESGOTO</dc:title>
  <dc:creator>Poliana</dc:creator>
  <cp:lastModifiedBy>Engenheira Gisela</cp:lastModifiedBy>
  <cp:revision>73</cp:revision>
  <dcterms:created xsi:type="dcterms:W3CDTF">2014-07-29T20:36:01Z</dcterms:created>
  <dcterms:modified xsi:type="dcterms:W3CDTF">2016-08-03T17:48:56Z</dcterms:modified>
</cp:coreProperties>
</file>