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notesMasterIdLst>
    <p:notesMasterId r:id="rId36"/>
  </p:notesMasterIdLst>
  <p:sldIdLst>
    <p:sldId id="256" r:id="rId2"/>
    <p:sldId id="333" r:id="rId3"/>
    <p:sldId id="258" r:id="rId4"/>
    <p:sldId id="358" r:id="rId5"/>
    <p:sldId id="359" r:id="rId6"/>
    <p:sldId id="357" r:id="rId7"/>
    <p:sldId id="355" r:id="rId8"/>
    <p:sldId id="363" r:id="rId9"/>
    <p:sldId id="364" r:id="rId10"/>
    <p:sldId id="353" r:id="rId11"/>
    <p:sldId id="361" r:id="rId12"/>
    <p:sldId id="362" r:id="rId13"/>
    <p:sldId id="354" r:id="rId14"/>
    <p:sldId id="365" r:id="rId15"/>
    <p:sldId id="366" r:id="rId16"/>
    <p:sldId id="367" r:id="rId17"/>
    <p:sldId id="368" r:id="rId18"/>
    <p:sldId id="369" r:id="rId19"/>
    <p:sldId id="370" r:id="rId20"/>
    <p:sldId id="322" r:id="rId21"/>
    <p:sldId id="325" r:id="rId22"/>
    <p:sldId id="371" r:id="rId23"/>
    <p:sldId id="345" r:id="rId24"/>
    <p:sldId id="360" r:id="rId25"/>
    <p:sldId id="347" r:id="rId26"/>
    <p:sldId id="348" r:id="rId27"/>
    <p:sldId id="340" r:id="rId28"/>
    <p:sldId id="341" r:id="rId29"/>
    <p:sldId id="342" r:id="rId30"/>
    <p:sldId id="343" r:id="rId31"/>
    <p:sldId id="334" r:id="rId32"/>
    <p:sldId id="350" r:id="rId33"/>
    <p:sldId id="336" r:id="rId34"/>
    <p:sldId id="35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3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98DF-2E1A-469C-BA0D-2050D7100CBC}" type="datetimeFigureOut">
              <a:rPr lang="pt-BR" smtClean="0"/>
              <a:t>03/08/2016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2F413-46E2-4A0F-849C-9C6170435B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74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764B77E-104A-413E-B6B5-47D3B7BABC68}" type="slidenum">
              <a:rPr lang="pt-BR" altLang="pt-BR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pt-BR" alt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059B0EF-011D-4680-A7EE-3CF083EC5C24}" type="slidenum">
              <a:rPr lang="pt-BR" altLang="pt-BR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pt-BR" altLang="pt-BR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8001000" cy="20955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SISTEMAS DE TRATAMENTO DE ÁGUA E ESGOTO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108200"/>
            <a:ext cx="7583488" cy="3048000"/>
          </a:xfrm>
        </p:spPr>
        <p:txBody>
          <a:bodyPr>
            <a:normAutofit/>
          </a:bodyPr>
          <a:lstStyle/>
          <a:p>
            <a:r>
              <a:rPr lang="pt-BR" dirty="0" smtClean="0"/>
              <a:t>UNIP</a:t>
            </a:r>
            <a:r>
              <a:rPr lang="pt-BR" dirty="0" smtClean="0"/>
              <a:t> </a:t>
            </a:r>
            <a:r>
              <a:rPr lang="pt-BR" dirty="0" smtClean="0"/>
              <a:t>– Engenharia </a:t>
            </a:r>
            <a:r>
              <a:rPr lang="pt-BR" dirty="0"/>
              <a:t>C</a:t>
            </a:r>
            <a:r>
              <a:rPr lang="pt-BR" dirty="0" smtClean="0"/>
              <a:t>ivil</a:t>
            </a:r>
          </a:p>
          <a:p>
            <a:r>
              <a:rPr lang="pt-BR" dirty="0" smtClean="0"/>
              <a:t>Prof.(a): Gisela Couto</a:t>
            </a:r>
          </a:p>
          <a:p>
            <a:endParaRPr lang="pt-BR" b="1" dirty="0" smtClean="0"/>
          </a:p>
          <a:p>
            <a:r>
              <a:rPr lang="pt-BR" b="1" dirty="0" smtClean="0"/>
              <a:t>Aula </a:t>
            </a:r>
            <a:r>
              <a:rPr lang="pt-BR" b="1" dirty="0" smtClean="0"/>
              <a:t>02: O </a:t>
            </a:r>
            <a:r>
              <a:rPr lang="pt-BR" b="1" dirty="0" smtClean="0"/>
              <a:t>Sistema </a:t>
            </a:r>
            <a:r>
              <a:rPr lang="pt-BR" b="1" dirty="0" smtClean="0"/>
              <a:t>de </a:t>
            </a:r>
            <a:r>
              <a:rPr lang="pt-BR" b="1" dirty="0" smtClean="0"/>
              <a:t>Saneamento Urbano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805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6100" y="2116331"/>
            <a:ext cx="10972800" cy="4525963"/>
          </a:xfrm>
        </p:spPr>
        <p:txBody>
          <a:bodyPr>
            <a:normAutofit/>
          </a:bodyPr>
          <a:lstStyle/>
          <a:p>
            <a:pPr marL="109728" indent="0" defTabSz="914400">
              <a:buNone/>
            </a:pPr>
            <a:r>
              <a:rPr lang="pt-BR" dirty="0" smtClean="0"/>
              <a:t>IMPEDE A ENTRADA DE SÓLIDOS SEDIMENTÁVEIS QUE SE MANTÊM EM SUSPENSÃO DEVIDO À AGITAÇÃO OU VELOCIDADE DA ÁGUA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CAPTAÇÃO – </a:t>
            </a:r>
            <a:r>
              <a:rPr lang="pt-BR" dirty="0" smtClean="0"/>
              <a:t>CAIXA DE AREIA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317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0"/>
            <a:ext cx="104560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-16970"/>
            <a:ext cx="8280400" cy="68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IMPEDIR A ENTRADA DE RÉPTEIS, ANFÍBIOS, PEIXES E MOLUSCOS. </a:t>
            </a:r>
          </a:p>
          <a:p>
            <a:r>
              <a:rPr lang="pt-BR" dirty="0" smtClean="0"/>
              <a:t>INSTALADOS JUNTO ÀS VÁLVULAS-DE-PÉ DAS BOMBAS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</a:t>
            </a:r>
            <a:r>
              <a:rPr lang="pt-BR" dirty="0"/>
              <a:t>. CAPTAÇÃO – </a:t>
            </a:r>
            <a:r>
              <a:rPr lang="pt-BR" dirty="0" smtClean="0"/>
              <a:t>CRIVOS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02368"/>
            <a:ext cx="5227743" cy="38556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2666090"/>
            <a:ext cx="3541214" cy="4232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01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DISPOSITIVO DE VEDAÇÃO CONSTITUÍDO DE PLACAS MOVEDIÇAS INSTALADAS VERTICALMENTE; </a:t>
            </a:r>
          </a:p>
          <a:p>
            <a:r>
              <a:rPr lang="pt-BR" dirty="0" smtClean="0"/>
              <a:t>INSTALADAS </a:t>
            </a:r>
            <a:r>
              <a:rPr lang="pt-BR" b="1" dirty="0" smtClean="0"/>
              <a:t>EM CANAIS, NA ENTRADA DE TUBULAÇÃO </a:t>
            </a:r>
            <a:r>
              <a:rPr lang="pt-BR" dirty="0" smtClean="0"/>
              <a:t>DE GRANDE DIÂMETRO. </a:t>
            </a:r>
          </a:p>
          <a:p>
            <a:r>
              <a:rPr lang="pt-BR" dirty="0" smtClean="0"/>
              <a:t>STOP-LOG SÃO OS MAIS SIMPLES, DE PRANCHAS DE MADEIRA, COM ENCAIXES SOBREPOSTOS.</a:t>
            </a:r>
          </a:p>
          <a:p>
            <a:r>
              <a:rPr lang="pt-BR" dirty="0" smtClean="0"/>
              <a:t>QUANDO EM LOCAIS DE DIFÍCIL ACESSO OU O ACIONAMENTO FOR FREQUENTE, DEVEM SER DOTADAS DE PEDESTAL DE MANOBRA E DISPOSITIVOS DE SUSPENSÃO MECANIZADOS.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CAPTAÇÃO – </a:t>
            </a:r>
            <a:r>
              <a:rPr lang="pt-BR" dirty="0" smtClean="0"/>
              <a:t>COMPORTAS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928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7" t="26389" r="28160" b="13368"/>
          <a:stretch/>
        </p:blipFill>
        <p:spPr bwMode="auto">
          <a:xfrm>
            <a:off x="2041369" y="0"/>
            <a:ext cx="79054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08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REGULAM OU INTERROMPEM O FLUXO DA ÁGUA EM CONDUTOS FECHADOS,GERALMENTE NO MEIO DO TRECHO DE UMA TUBULAÇÃO LONGA.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CAPTAÇÃO – </a:t>
            </a:r>
            <a:r>
              <a:rPr lang="pt-BR" dirty="0" smtClean="0"/>
              <a:t>VÁLVULAS OU REGISTROS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4" t="29862" r="19083" b="14583"/>
          <a:stretch/>
        </p:blipFill>
        <p:spPr bwMode="auto">
          <a:xfrm>
            <a:off x="4850674" y="2794000"/>
            <a:ext cx="7341326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28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SEMELHANTE ÀS COMPORTAS PORÉM SUBMERSO</a:t>
            </a:r>
          </a:p>
          <a:p>
            <a:r>
              <a:rPr lang="pt-BR" dirty="0" smtClean="0"/>
              <a:t>A PLACA DE VEDAÇÃO É MOVIMENTADA POR UMA HASTE COM ROSCA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CAPTAÇÃO – </a:t>
            </a:r>
            <a:r>
              <a:rPr lang="pt-BR" dirty="0" smtClean="0"/>
              <a:t>ADUFAS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2" t="30038" r="28253" b="8955"/>
          <a:stretch/>
        </p:blipFill>
        <p:spPr bwMode="auto">
          <a:xfrm>
            <a:off x="3712191" y="2395183"/>
            <a:ext cx="5090616" cy="44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1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LIGAÇÕES ENTRE AS PARTES DO SISTEMA DE CAPTAÇÃO PODEM SER POR MEIO DE TUBULAÇÕES OU A CÉU ABERTO</a:t>
            </a:r>
          </a:p>
          <a:p>
            <a:r>
              <a:rPr lang="pt-BR" dirty="0" smtClean="0"/>
              <a:t>TUBULAÇÕES: QUANDO A TOMADA É FEITA NO MEIO DO MANANCIAL, OU A MARGEM FOR MUITO ELEVADA EM RELAÇÃO AO NÍVEL DO RIO.</a:t>
            </a:r>
          </a:p>
          <a:p>
            <a:r>
              <a:rPr lang="pt-BR" dirty="0" smtClean="0"/>
              <a:t>CANAL: RECOMENDA QUE SEJA REVESTIDO PARA MELHOR CONSERVAÇÃO E LIMPEZA.</a:t>
            </a:r>
          </a:p>
          <a:p>
            <a:r>
              <a:rPr lang="pt-BR" dirty="0" smtClean="0"/>
              <a:t>VELOCIDADE ENTRE 0,3 E 1,0 M/S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CAPTAÇÃO – </a:t>
            </a:r>
            <a:r>
              <a:rPr lang="pt-BR" dirty="0" smtClean="0"/>
              <a:t>Canais </a:t>
            </a:r>
            <a:r>
              <a:rPr lang="pt-BR" dirty="0"/>
              <a:t>ou tubulações de </a:t>
            </a:r>
            <a:r>
              <a:rPr lang="pt-BR" dirty="0" smtClean="0"/>
              <a:t>interligação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08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 ONDE PERMANECEM AS TUBULAÇÕES DE SUCÇÃO DAS BOMBAS DE RECALQUE</a:t>
            </a:r>
          </a:p>
          <a:p>
            <a:r>
              <a:rPr lang="pt-BR" dirty="0" smtClean="0"/>
              <a:t>DEVE MANTER NÍVEL MÍNIMO DE ÁGUA PARA NÃO DANIFICAR OS MOTORES</a:t>
            </a:r>
          </a:p>
          <a:p>
            <a:r>
              <a:rPr lang="pt-BR" dirty="0" smtClean="0"/>
              <a:t>DIMENSÕES SUFICIENTES PARA PERMITIR A MONTAGEM E REPARAÇÃO DAS PEÇAS</a:t>
            </a:r>
          </a:p>
          <a:p>
            <a:r>
              <a:rPr lang="pt-BR" dirty="0" smtClean="0"/>
              <a:t>PREVER CONDIÇÕES QUE EVITEM A FORMAÇÃO DE REMOINHOS NO POÇO</a:t>
            </a:r>
          </a:p>
          <a:p>
            <a:r>
              <a:rPr lang="pt-BR" dirty="0" smtClean="0"/>
              <a:t>PARA VÁRIAS TUBULAÇÕES DE SUCÇÃO, DIVIDIR O POÇO EM COMPARTIMENTOS, UM PARA CADA.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CAPTAÇÃO – </a:t>
            </a:r>
            <a:r>
              <a:rPr lang="pt-BR" dirty="0" smtClean="0"/>
              <a:t>Poço </a:t>
            </a:r>
            <a:r>
              <a:rPr lang="pt-BR" dirty="0"/>
              <a:t>de sucção das </a:t>
            </a:r>
            <a:r>
              <a:rPr lang="pt-BR" dirty="0" smtClean="0"/>
              <a:t>bombas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0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49" y="647578"/>
            <a:ext cx="9246252" cy="575322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Saneamento Urbano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6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Conteúdo 4"/>
          <p:cNvSpPr>
            <a:spLocks noGrp="1"/>
          </p:cNvSpPr>
          <p:nvPr>
            <p:ph idx="1"/>
          </p:nvPr>
        </p:nvSpPr>
        <p:spPr>
          <a:xfrm>
            <a:off x="-1" y="1398845"/>
            <a:ext cx="5704765" cy="396055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altLang="pt-BR" sz="2400" dirty="0" smtClean="0"/>
              <a:t>Uma estação elevatória compõe-se geralmente de:</a:t>
            </a:r>
          </a:p>
          <a:p>
            <a:r>
              <a:rPr lang="pt-BR" altLang="pt-BR" sz="2400" dirty="0" smtClean="0"/>
              <a:t>Salão </a:t>
            </a:r>
            <a:r>
              <a:rPr lang="pt-BR" altLang="pt-BR" sz="2400" dirty="0" smtClean="0"/>
              <a:t>de máquina e dependências complementares;</a:t>
            </a:r>
          </a:p>
          <a:p>
            <a:r>
              <a:rPr lang="pt-BR" altLang="pt-BR" sz="2400" dirty="0" smtClean="0"/>
              <a:t>Tubulação e órgãos acessórios</a:t>
            </a:r>
          </a:p>
          <a:p>
            <a:r>
              <a:rPr lang="pt-BR" altLang="pt-BR" sz="2400" dirty="0" smtClean="0"/>
              <a:t>Equipamentos elétricos e dispositivos auxiliares.</a:t>
            </a:r>
          </a:p>
        </p:txBody>
      </p:sp>
      <p:sp>
        <p:nvSpPr>
          <p:cNvPr id="71683" name="Título 5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936625"/>
          </a:xfrm>
        </p:spPr>
        <p:txBody>
          <a:bodyPr>
            <a:normAutofit/>
          </a:bodyPr>
          <a:lstStyle/>
          <a:p>
            <a:r>
              <a:rPr lang="pt-BR" sz="3700" dirty="0"/>
              <a:t>2. ESTAÇÃO ELEVATÓRIA </a:t>
            </a:r>
            <a:endParaRPr lang="pt-BR" altLang="pt-BR" sz="3700" dirty="0"/>
          </a:p>
        </p:txBody>
      </p:sp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2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516563" algn="r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5516563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1686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1688" name="Rectangle 3"/>
          <p:cNvSpPr>
            <a:spLocks noChangeArrowheads="1"/>
          </p:cNvSpPr>
          <p:nvPr/>
        </p:nvSpPr>
        <p:spPr bwMode="auto">
          <a:xfrm>
            <a:off x="2" y="2129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329238" algn="r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5329238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1689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1691" name="Rectangle 6"/>
          <p:cNvSpPr>
            <a:spLocks noChangeArrowheads="1"/>
          </p:cNvSpPr>
          <p:nvPr/>
        </p:nvSpPr>
        <p:spPr bwMode="auto">
          <a:xfrm>
            <a:off x="2" y="24728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329238" algn="r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5329238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25694" r="31381" b="11459"/>
          <a:stretch/>
        </p:blipFill>
        <p:spPr bwMode="auto">
          <a:xfrm>
            <a:off x="5456651" y="-29963"/>
            <a:ext cx="6735349" cy="686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597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Conteúdo 4"/>
          <p:cNvSpPr>
            <a:spLocks noGrp="1"/>
          </p:cNvSpPr>
          <p:nvPr>
            <p:ph idx="1"/>
          </p:nvPr>
        </p:nvSpPr>
        <p:spPr>
          <a:xfrm>
            <a:off x="0" y="836613"/>
            <a:ext cx="12192000" cy="4464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altLang="pt-BR" sz="2000" dirty="0" smtClean="0"/>
          </a:p>
          <a:p>
            <a:pPr algn="just">
              <a:buFont typeface="Wingdings" pitchFamily="2" charset="2"/>
              <a:buNone/>
            </a:pPr>
            <a:endParaRPr lang="pt-BR" altLang="pt-BR" sz="2000" dirty="0" smtClean="0"/>
          </a:p>
          <a:p>
            <a:pPr algn="just">
              <a:buFont typeface="Wingdings" pitchFamily="2" charset="2"/>
              <a:buNone/>
            </a:pPr>
            <a:endParaRPr lang="pt-BR" altLang="pt-BR" sz="2000" dirty="0" smtClean="0"/>
          </a:p>
          <a:p>
            <a:pPr algn="just">
              <a:buFont typeface="Wingdings" pitchFamily="2" charset="2"/>
              <a:buNone/>
            </a:pPr>
            <a:endParaRPr lang="pt-BR" altLang="pt-BR" sz="2000" dirty="0" smtClean="0"/>
          </a:p>
          <a:p>
            <a:pPr algn="just">
              <a:buFont typeface="Wingdings" pitchFamily="2" charset="2"/>
              <a:buNone/>
            </a:pPr>
            <a:endParaRPr lang="pt-BR" altLang="pt-BR" sz="2000" dirty="0" smtClean="0"/>
          </a:p>
          <a:p>
            <a:pPr algn="just">
              <a:buFont typeface="Wingdings" pitchFamily="2" charset="2"/>
              <a:buNone/>
            </a:pPr>
            <a:endParaRPr lang="pt-BR" altLang="pt-BR" sz="2000" dirty="0" smtClean="0"/>
          </a:p>
          <a:p>
            <a:pPr algn="just">
              <a:buFont typeface="Wingdings" pitchFamily="2" charset="2"/>
              <a:buNone/>
            </a:pPr>
            <a:endParaRPr lang="pt-BR" altLang="pt-BR" sz="2000" dirty="0" smtClean="0"/>
          </a:p>
        </p:txBody>
      </p:sp>
      <p:sp>
        <p:nvSpPr>
          <p:cNvPr id="77827" name="Título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6625"/>
          </a:xfrm>
        </p:spPr>
        <p:txBody>
          <a:bodyPr/>
          <a:lstStyle/>
          <a:p>
            <a:pPr algn="ctr"/>
            <a:endParaRPr lang="pt-BR" altLang="pt-BR" sz="2800" dirty="0" smtClean="0">
              <a:solidFill>
                <a:srgbClr val="FF0000"/>
              </a:solidFill>
            </a:endParaRPr>
          </a:p>
        </p:txBody>
      </p:sp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7829" name="Rectangle 3"/>
          <p:cNvSpPr>
            <a:spLocks noChangeArrowheads="1"/>
          </p:cNvSpPr>
          <p:nvPr/>
        </p:nvSpPr>
        <p:spPr bwMode="auto">
          <a:xfrm>
            <a:off x="2" y="3034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516563" algn="r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5516563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516563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7830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7831" name="Rectangle 3"/>
          <p:cNvSpPr>
            <a:spLocks noChangeArrowheads="1"/>
          </p:cNvSpPr>
          <p:nvPr/>
        </p:nvSpPr>
        <p:spPr bwMode="auto">
          <a:xfrm>
            <a:off x="2" y="2129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329238" algn="r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5329238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7832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7833" name="Rectangle 6"/>
          <p:cNvSpPr>
            <a:spLocks noChangeArrowheads="1"/>
          </p:cNvSpPr>
          <p:nvPr/>
        </p:nvSpPr>
        <p:spPr bwMode="auto">
          <a:xfrm>
            <a:off x="2" y="24728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329238" algn="r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5329238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532923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7834" name="Rectangle 4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7835" name="Rectangle 5"/>
          <p:cNvSpPr>
            <a:spLocks noChangeArrowheads="1"/>
          </p:cNvSpPr>
          <p:nvPr/>
        </p:nvSpPr>
        <p:spPr bwMode="auto">
          <a:xfrm>
            <a:off x="2" y="1948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6757988" algn="r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6757988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675798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675798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675798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675798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675798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675798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6757988" algn="r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7836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7837" name="Rectangle 3"/>
          <p:cNvSpPr>
            <a:spLocks noChangeArrowheads="1"/>
          </p:cNvSpPr>
          <p:nvPr/>
        </p:nvSpPr>
        <p:spPr bwMode="auto">
          <a:xfrm>
            <a:off x="2" y="32538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7838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pic>
        <p:nvPicPr>
          <p:cNvPr id="77839" name="Picture 1" descr="instrecal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"/>
          <a:stretch>
            <a:fillRect/>
          </a:stretch>
        </p:blipFill>
        <p:spPr bwMode="auto">
          <a:xfrm>
            <a:off x="1289835" y="43934"/>
            <a:ext cx="9977182" cy="68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821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COMPONENTES:</a:t>
            </a:r>
          </a:p>
          <a:p>
            <a:pPr lvl="1"/>
            <a:r>
              <a:rPr lang="pt-BR" dirty="0" smtClean="0"/>
              <a:t>Conjunto elevatório, </a:t>
            </a:r>
          </a:p>
          <a:p>
            <a:pPr lvl="1"/>
            <a:r>
              <a:rPr lang="pt-BR" dirty="0" smtClean="0"/>
              <a:t>Cabine de comando;</a:t>
            </a:r>
          </a:p>
          <a:p>
            <a:pPr lvl="1"/>
            <a:r>
              <a:rPr lang="pt-BR" dirty="0" smtClean="0"/>
              <a:t>Chaves de Partida</a:t>
            </a:r>
          </a:p>
          <a:p>
            <a:pPr lvl="1"/>
            <a:r>
              <a:rPr lang="pt-BR" dirty="0" smtClean="0"/>
              <a:t>Dispositivos de Proteção dos Motores</a:t>
            </a:r>
          </a:p>
          <a:p>
            <a:pPr lvl="1"/>
            <a:r>
              <a:rPr lang="pt-BR" dirty="0" smtClean="0"/>
              <a:t>Leitura das medições hidráulicas e elétricas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Deve permitir fácil circulação dos operadores</a:t>
            </a:r>
          </a:p>
          <a:p>
            <a:pPr lvl="1"/>
            <a:r>
              <a:rPr lang="pt-BR" dirty="0" smtClean="0"/>
              <a:t>Fácil realização das operações. 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/>
              <a:t>2. ESTAÇÃO ELEVATÓRIA </a:t>
            </a:r>
            <a:r>
              <a:rPr lang="pt-BR" sz="4400" dirty="0" smtClean="0"/>
              <a:t>– Salão de máquinas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1476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610518"/>
            <a:ext cx="7099300" cy="5324475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18957" y="-8465"/>
            <a:ext cx="12073043" cy="150706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pt-BR" dirty="0" smtClean="0"/>
              <a:t>Conjunto motor-bomba:</a:t>
            </a:r>
          </a:p>
          <a:p>
            <a:pPr defTabSz="914400"/>
            <a:r>
              <a:rPr lang="pt-BR" dirty="0" smtClean="0"/>
              <a:t>Estação Elevatória de água bruta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87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408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1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canalizações que conduzem a água entre as unidades do sistema;</a:t>
            </a:r>
          </a:p>
          <a:p>
            <a:r>
              <a:rPr lang="pt-BR" dirty="0" smtClean="0"/>
              <a:t>Em geral, não possuem derivações;</a:t>
            </a:r>
          </a:p>
          <a:p>
            <a:r>
              <a:rPr lang="pt-BR" dirty="0" smtClean="0"/>
              <a:t>Para o seu traçado, deve ser levado em consideração vários fatores:</a:t>
            </a:r>
          </a:p>
          <a:p>
            <a:pPr lvl="1"/>
            <a:r>
              <a:rPr lang="pt-BR" dirty="0" smtClean="0"/>
              <a:t>Topografia</a:t>
            </a:r>
          </a:p>
          <a:p>
            <a:pPr lvl="1"/>
            <a:r>
              <a:rPr lang="pt-BR" dirty="0" smtClean="0"/>
              <a:t>Características geológicas do solo</a:t>
            </a:r>
          </a:p>
          <a:p>
            <a:pPr lvl="1"/>
            <a:r>
              <a:rPr lang="pt-BR" dirty="0" smtClean="0"/>
              <a:t>Facilidades de acesso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Adutoras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3301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3" y="711200"/>
            <a:ext cx="8195733" cy="61468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Parte de uma Adutora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097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água coletada no manancial é analisada e verificada a necessidade e o nível de tratamento a ser realizado.</a:t>
            </a:r>
          </a:p>
          <a:p>
            <a:r>
              <a:rPr lang="pt-BR" dirty="0" smtClean="0"/>
              <a:t>Ela então passa por todas as etapas do tratamento e segue já potável para ser distribuída.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 – Estação de Tratamento de 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339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t-BR" dirty="0" smtClean="0"/>
              <a:t>Local onde a água é armazenada antes de ser distribuída. </a:t>
            </a:r>
          </a:p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r>
              <a:rPr lang="pt-BR" dirty="0" smtClean="0"/>
              <a:t>Suas finalidades são:</a:t>
            </a:r>
          </a:p>
          <a:p>
            <a:r>
              <a:rPr lang="pt-BR" dirty="0" smtClean="0"/>
              <a:t>Controle da demanda</a:t>
            </a:r>
          </a:p>
          <a:p>
            <a:r>
              <a:rPr lang="pt-BR" dirty="0" smtClean="0"/>
              <a:t>Adequação da pressão</a:t>
            </a:r>
          </a:p>
          <a:p>
            <a:r>
              <a:rPr lang="pt-BR" dirty="0" smtClean="0"/>
              <a:t>Atender emergências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Reservatório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154713"/>
            <a:ext cx="7099300" cy="470328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97100" y="4775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R</a:t>
            </a:r>
            <a:r>
              <a:rPr lang="pt-BR" dirty="0" smtClean="0"/>
              <a:t>eservatório </a:t>
            </a:r>
            <a:r>
              <a:rPr lang="pt-BR" dirty="0"/>
              <a:t>com capacidade para armazenar 2 milhões de litros de </a:t>
            </a:r>
            <a:r>
              <a:rPr lang="pt-BR" dirty="0" smtClean="0"/>
              <a:t>água em Caldas Novas - 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553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t-BR" dirty="0" smtClean="0"/>
              <a:t>São conjuntos de tubulações estabelecidos nas vias públicas, com a função de conduzir a água para as edificações e demais pontos de consumo. </a:t>
            </a:r>
          </a:p>
          <a:p>
            <a:pPr marL="109728" indent="0">
              <a:buNone/>
            </a:pPr>
            <a:r>
              <a:rPr lang="pt-BR" dirty="0" smtClean="0"/>
              <a:t>Possuem derivações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Rede de Distribuição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264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1512" y="1371600"/>
            <a:ext cx="10990047" cy="4775200"/>
          </a:xfrm>
        </p:spPr>
        <p:txBody>
          <a:bodyPr>
            <a:normAutofit/>
          </a:bodyPr>
          <a:lstStyle/>
          <a:p>
            <a:r>
              <a:rPr lang="pt-BR" dirty="0" smtClean="0"/>
              <a:t>É O CONJUNTO DE DISPOSITIVOS IMPLANTADOS À BEIRA DO MANANCIAL PARA A TOMADA DE ÁGUA DO </a:t>
            </a:r>
            <a:r>
              <a:rPr lang="pt-BR" dirty="0" smtClean="0"/>
              <a:t>SISTEMA</a:t>
            </a:r>
          </a:p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/>
              <a:t>AO SE DESENVOLVER UM PROJETO, PREVER FACILIDADE DE OPERAÇÃO E MANUTENÇÃO AO LONGO DO TEMPO</a:t>
            </a:r>
          </a:p>
          <a:p>
            <a:endParaRPr lang="pt-BR" dirty="0" smtClean="0"/>
          </a:p>
          <a:p>
            <a:r>
              <a:rPr lang="pt-BR" dirty="0" smtClean="0"/>
              <a:t>EXAME PRÉVIO DAS CONDIÇÕES LOCAIS</a:t>
            </a:r>
          </a:p>
          <a:p>
            <a:pPr lvl="1"/>
            <a:r>
              <a:rPr lang="pt-BR" dirty="0" smtClean="0"/>
              <a:t>Vazões mínimas e máximas</a:t>
            </a:r>
          </a:p>
          <a:p>
            <a:pPr lvl="1"/>
            <a:r>
              <a:rPr lang="pt-BR" dirty="0" smtClean="0"/>
              <a:t>Evitar pontos de contaminação</a:t>
            </a:r>
          </a:p>
          <a:p>
            <a:pPr lvl="1"/>
            <a:r>
              <a:rPr lang="pt-BR" dirty="0" smtClean="0"/>
              <a:t>Levantamento topográfico</a:t>
            </a:r>
          </a:p>
          <a:p>
            <a:pPr lvl="1"/>
            <a:r>
              <a:rPr lang="pt-BR" dirty="0" smtClean="0"/>
              <a:t>Sondagens geotécnicas</a:t>
            </a:r>
            <a:endParaRPr lang="pt-BR" dirty="0" smtClean="0"/>
          </a:p>
          <a:p>
            <a:pPr marL="109728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CAPTAÇÃO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0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São conjuntos de tubulações estabelecidos nas vias públicas, com a função de </a:t>
            </a:r>
            <a:r>
              <a:rPr lang="pt-BR" dirty="0" smtClean="0"/>
              <a:t>coletar e conduzir </a:t>
            </a:r>
            <a:r>
              <a:rPr lang="pt-BR" dirty="0"/>
              <a:t>a água </a:t>
            </a:r>
            <a:r>
              <a:rPr lang="pt-BR" dirty="0" smtClean="0"/>
              <a:t>das </a:t>
            </a:r>
            <a:r>
              <a:rPr lang="pt-BR" dirty="0"/>
              <a:t>edificações e demais pontos de </a:t>
            </a:r>
            <a:r>
              <a:rPr lang="pt-BR" dirty="0" smtClean="0"/>
              <a:t>consumo</a:t>
            </a:r>
            <a:r>
              <a:rPr lang="pt-BR" dirty="0"/>
              <a:t> </a:t>
            </a:r>
            <a:r>
              <a:rPr lang="pt-BR" dirty="0" smtClean="0"/>
              <a:t>até a ETE, ou EEE. 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de Coleta de Esgoto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7681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o esgoto não chega até a ETE por gravidade, é necessária a implantação de uma EEE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Estações Elevatórias de Esgoto - EEE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9822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a unidade operacional do sistema de esgotamento sanitário que através de processos físicos, químicos ou biológicos </a:t>
            </a:r>
            <a:r>
              <a:rPr lang="pt-BR" u="sng" dirty="0"/>
              <a:t>removem as cargas poluentes do </a:t>
            </a:r>
            <a:r>
              <a:rPr lang="pt-BR" u="sng" dirty="0" smtClean="0"/>
              <a:t>esgoto</a:t>
            </a:r>
            <a:r>
              <a:rPr lang="pt-BR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ETE – Estação de Tratamento do Esgoto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4952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a tubulação final, que devolve </a:t>
            </a:r>
            <a:r>
              <a:rPr lang="pt-BR" dirty="0"/>
              <a:t>ao ambiente o produto final</a:t>
            </a:r>
            <a:r>
              <a:rPr lang="pt-BR" dirty="0" smtClean="0"/>
              <a:t>, </a:t>
            </a:r>
            <a:r>
              <a:rPr lang="pt-BR" dirty="0"/>
              <a:t>tratado, em conformidade com os padrões exigidos pela legislação ambiental.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Despejo Final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5112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1" y="-22860"/>
            <a:ext cx="7645400" cy="6880860"/>
          </a:xfrm>
        </p:spPr>
      </p:pic>
    </p:spTree>
    <p:extLst>
      <p:ext uri="{BB962C8B-B14F-4D97-AF65-F5344CB8AC3E}">
        <p14:creationId xmlns:p14="http://schemas.microsoft.com/office/powerpoint/2010/main" val="28344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Preferencialmente em trechos retilíneos do curso d’água</a:t>
            </a:r>
          </a:p>
          <a:p>
            <a:r>
              <a:rPr lang="pt-BR" dirty="0" smtClean="0"/>
              <a:t>Quando em curva, curvatura externa</a:t>
            </a:r>
          </a:p>
          <a:p>
            <a:r>
              <a:rPr lang="pt-BR" dirty="0" smtClean="0"/>
              <a:t>Evitar pântanos e áreas alagadiças</a:t>
            </a:r>
          </a:p>
          <a:p>
            <a:r>
              <a:rPr lang="pt-BR" dirty="0" smtClean="0"/>
              <a:t>Evitar terrenos baixos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</a:t>
            </a:r>
            <a:r>
              <a:rPr lang="pt-BR" dirty="0" smtClean="0"/>
              <a:t>CAPTAÇÃO - Localização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t="33334" r="17813" b="18055"/>
          <a:stretch/>
        </p:blipFill>
        <p:spPr bwMode="auto">
          <a:xfrm>
            <a:off x="4457700" y="3302000"/>
            <a:ext cx="77343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Estabelecer as cotas das partes da obra de captação</a:t>
            </a:r>
          </a:p>
          <a:p>
            <a:pPr lvl="1"/>
            <a:r>
              <a:rPr lang="pt-BR" dirty="0" smtClean="0"/>
              <a:t>Entrada permanente de água</a:t>
            </a:r>
          </a:p>
          <a:p>
            <a:pPr lvl="1"/>
            <a:r>
              <a:rPr lang="pt-BR" dirty="0" smtClean="0"/>
              <a:t>Os equipamentos devem ficar ao abrigo de enchentes</a:t>
            </a:r>
          </a:p>
          <a:p>
            <a:pPr lvl="1"/>
            <a:r>
              <a:rPr lang="pt-BR" dirty="0" smtClean="0"/>
              <a:t>A distância entre a bomba e o nível mínimo de água devem ser no máximo a capacidade de sucção do equipamento. </a:t>
            </a:r>
          </a:p>
          <a:p>
            <a:pPr marL="393192" lvl="1" indent="0">
              <a:buNone/>
            </a:pPr>
            <a:endParaRPr lang="pt-BR" dirty="0" smtClean="0"/>
          </a:p>
          <a:p>
            <a:pPr marL="393192" lvl="1" indent="0">
              <a:buNone/>
            </a:pPr>
            <a:endParaRPr lang="pt-BR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sz="2700" dirty="0" smtClean="0"/>
              <a:t>Prever a chegada de eletricidade </a:t>
            </a:r>
            <a:endParaRPr lang="pt-BR" sz="27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CAPTAÇÃO - Localização</a:t>
            </a:r>
          </a:p>
        </p:txBody>
      </p:sp>
    </p:spTree>
    <p:extLst>
      <p:ext uri="{BB962C8B-B14F-4D97-AF65-F5344CB8AC3E}">
        <p14:creationId xmlns:p14="http://schemas.microsoft.com/office/powerpoint/2010/main" val="193021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1512" y="1371600"/>
            <a:ext cx="10990047" cy="4775200"/>
          </a:xfrm>
        </p:spPr>
        <p:txBody>
          <a:bodyPr>
            <a:normAutofit/>
          </a:bodyPr>
          <a:lstStyle/>
          <a:p>
            <a:pPr defTabSz="914400"/>
            <a:r>
              <a:rPr lang="pt-BR" dirty="0" smtClean="0"/>
              <a:t>Barragem. </a:t>
            </a:r>
            <a:endParaRPr lang="pt-BR" dirty="0"/>
          </a:p>
          <a:p>
            <a:pPr defTabSz="914400"/>
            <a:r>
              <a:rPr lang="pt-BR" dirty="0"/>
              <a:t>Dispositivos que impeçam a entrada de materiais indesejáveis: </a:t>
            </a:r>
            <a:endParaRPr lang="pt-BR" b="1" dirty="0"/>
          </a:p>
          <a:p>
            <a:pPr lvl="1" defTabSz="914400"/>
            <a:r>
              <a:rPr lang="pt-BR" dirty="0"/>
              <a:t>Grades</a:t>
            </a:r>
          </a:p>
          <a:p>
            <a:pPr lvl="1" defTabSz="914400"/>
            <a:r>
              <a:rPr lang="pt-BR" dirty="0"/>
              <a:t>Caixa de Areia</a:t>
            </a:r>
          </a:p>
          <a:p>
            <a:pPr lvl="1" defTabSz="914400"/>
            <a:r>
              <a:rPr lang="pt-BR" dirty="0"/>
              <a:t>Crivos</a:t>
            </a:r>
          </a:p>
          <a:p>
            <a:pPr defTabSz="914400"/>
            <a:r>
              <a:rPr lang="pt-BR" dirty="0"/>
              <a:t>Dispositivos de controle da entrada de água: </a:t>
            </a:r>
            <a:endParaRPr lang="pt-BR" dirty="0" smtClean="0"/>
          </a:p>
          <a:p>
            <a:pPr lvl="1" defTabSz="914400"/>
            <a:r>
              <a:rPr lang="pt-BR" dirty="0" smtClean="0"/>
              <a:t>Comportas</a:t>
            </a:r>
            <a:endParaRPr lang="pt-BR" dirty="0"/>
          </a:p>
          <a:p>
            <a:pPr lvl="1" defTabSz="914400"/>
            <a:r>
              <a:rPr lang="pt-BR" dirty="0"/>
              <a:t>Válvulas ou Registros </a:t>
            </a:r>
          </a:p>
          <a:p>
            <a:pPr lvl="1" defTabSz="914400"/>
            <a:r>
              <a:rPr lang="pt-BR" dirty="0" smtClean="0"/>
              <a:t>Adufas</a:t>
            </a:r>
          </a:p>
          <a:p>
            <a:r>
              <a:rPr lang="pt-BR" dirty="0" smtClean="0"/>
              <a:t>Canais ou tubulações de interligação</a:t>
            </a:r>
          </a:p>
          <a:p>
            <a:r>
              <a:rPr lang="pt-BR" dirty="0" smtClean="0"/>
              <a:t>Poço de sucção das bombas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</a:t>
            </a:r>
            <a:r>
              <a:rPr lang="pt-BR" dirty="0" smtClean="0"/>
              <a:t>CAPTAÇÃO – Componentes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88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1512" y="1371600"/>
            <a:ext cx="10990047" cy="4775200"/>
          </a:xfrm>
        </p:spPr>
        <p:txBody>
          <a:bodyPr>
            <a:normAutofit/>
          </a:bodyPr>
          <a:lstStyle/>
          <a:p>
            <a:pPr marL="109728" indent="0" defTabSz="914400">
              <a:buNone/>
            </a:pPr>
            <a:r>
              <a:rPr lang="pt-BR" dirty="0" smtClean="0"/>
              <a:t>P</a:t>
            </a:r>
            <a:r>
              <a:rPr lang="pt-BR" dirty="0" smtClean="0"/>
              <a:t>ara </a:t>
            </a:r>
            <a:r>
              <a:rPr lang="pt-BR" dirty="0"/>
              <a:t>manutenção de nível ou regularização de vazão. </a:t>
            </a:r>
            <a:endParaRPr lang="pt-BR" dirty="0" smtClean="0"/>
          </a:p>
          <a:p>
            <a:pPr defTabSz="914400"/>
            <a:endParaRPr lang="pt-BR" dirty="0" smtClean="0"/>
          </a:p>
          <a:p>
            <a:pPr defTabSz="914400"/>
            <a:r>
              <a:rPr lang="pt-BR" dirty="0" smtClean="0"/>
              <a:t>Ocupam toda a largura do manancial</a:t>
            </a:r>
          </a:p>
          <a:p>
            <a:pPr defTabSz="914400"/>
            <a:r>
              <a:rPr lang="pt-BR" dirty="0" smtClean="0"/>
              <a:t>Dispensada em rios profundos</a:t>
            </a:r>
          </a:p>
          <a:p>
            <a:pPr defTabSz="914400"/>
            <a:r>
              <a:rPr lang="pt-BR" dirty="0" smtClean="0"/>
              <a:t>Construção</a:t>
            </a:r>
            <a:endParaRPr lang="pt-BR" dirty="0"/>
          </a:p>
          <a:p>
            <a:pPr lvl="1"/>
            <a:r>
              <a:rPr lang="pt-BR" dirty="0" smtClean="0"/>
              <a:t>Alvenaria de Pedra argamassada</a:t>
            </a:r>
          </a:p>
          <a:p>
            <a:pPr lvl="1"/>
            <a:r>
              <a:rPr lang="pt-BR" dirty="0" smtClean="0"/>
              <a:t>Concreto</a:t>
            </a:r>
          </a:p>
          <a:p>
            <a:pPr lvl="1"/>
            <a:r>
              <a:rPr lang="pt-BR" dirty="0" smtClean="0"/>
              <a:t>Terra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1. </a:t>
            </a:r>
            <a:r>
              <a:rPr lang="pt-BR" dirty="0" smtClean="0"/>
              <a:t>CAPTAÇÃO – BARRAGEM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31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A REMOÇÃO DE MATERIAIS GROSSEIROS FLUTUANTES OU EM SUSPENSÃO</a:t>
            </a:r>
          </a:p>
          <a:p>
            <a:pPr lvl="1"/>
            <a:r>
              <a:rPr lang="pt-BR" dirty="0" smtClean="0"/>
              <a:t>FOLHA, GALHO, TRONCO, PLANTAS AQUÁTICAS, PLÁSTICOS, PAPEIS. 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SÃO CONSTITUÍDAS DE BARRAS METÁLICAS, DISPOSTAS VERTICALMENTE E COM ESPAÇAMENTO ENTRE 3 A 7 CM. </a:t>
            </a:r>
          </a:p>
          <a:p>
            <a:endParaRPr lang="pt-BR" dirty="0" smtClean="0"/>
          </a:p>
          <a:p>
            <a:r>
              <a:rPr lang="pt-BR" dirty="0" smtClean="0"/>
              <a:t>LIMPEZA MANUAL OU MECANIZADA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CAPTAÇÃO – </a:t>
            </a:r>
            <a:r>
              <a:rPr lang="pt-BR" dirty="0" smtClean="0"/>
              <a:t>GRADES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537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2577" y="5848"/>
            <a:ext cx="7240043" cy="685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1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1001</TotalTime>
  <Words>933</Words>
  <Application>Microsoft Office PowerPoint</Application>
  <PresentationFormat>Personalizar</PresentationFormat>
  <Paragraphs>137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Concurso</vt:lpstr>
      <vt:lpstr>SISTEMAS DE TRATAMENTO DE ÁGUA E ESGOTO</vt:lpstr>
      <vt:lpstr>Saneamento Urbano</vt:lpstr>
      <vt:lpstr>1. CAPTAÇÃO</vt:lpstr>
      <vt:lpstr>1. CAPTAÇÃO - Localização</vt:lpstr>
      <vt:lpstr>1. CAPTAÇÃO - Localização</vt:lpstr>
      <vt:lpstr>1. CAPTAÇÃO – Componentes </vt:lpstr>
      <vt:lpstr>1. CAPTAÇÃO – BARRAGEM</vt:lpstr>
      <vt:lpstr>1. CAPTAÇÃO – GRADES</vt:lpstr>
      <vt:lpstr>Apresentação do PowerPoint</vt:lpstr>
      <vt:lpstr>1. CAPTAÇÃO – CAIXA DE AREIA</vt:lpstr>
      <vt:lpstr>Apresentação do PowerPoint</vt:lpstr>
      <vt:lpstr>Apresentação do PowerPoint</vt:lpstr>
      <vt:lpstr>1. CAPTAÇÃO – CRIVOS</vt:lpstr>
      <vt:lpstr>1. CAPTAÇÃO – COMPORTAS</vt:lpstr>
      <vt:lpstr>Apresentação do PowerPoint</vt:lpstr>
      <vt:lpstr>1. CAPTAÇÃO – VÁLVULAS OU REGISTROS</vt:lpstr>
      <vt:lpstr>1. CAPTAÇÃO – ADUFAS</vt:lpstr>
      <vt:lpstr>1. CAPTAÇÃO – Canais ou tubulações de interligação</vt:lpstr>
      <vt:lpstr>1. CAPTAÇÃO – Poço de sucção das bombas</vt:lpstr>
      <vt:lpstr>2. ESTAÇÃO ELEVATÓRIA </vt:lpstr>
      <vt:lpstr>Apresentação do PowerPoint</vt:lpstr>
      <vt:lpstr>2. ESTAÇÃO ELEVATÓRIA – Salão de máquinas</vt:lpstr>
      <vt:lpstr>Apresentação do PowerPoint</vt:lpstr>
      <vt:lpstr>Apresentação do PowerPoint</vt:lpstr>
      <vt:lpstr>Adutoras</vt:lpstr>
      <vt:lpstr>Parte de uma Adutora</vt:lpstr>
      <vt:lpstr>ETA – Estação de Tratamento de Água</vt:lpstr>
      <vt:lpstr>Reservatório</vt:lpstr>
      <vt:lpstr>Rede de Distribuição</vt:lpstr>
      <vt:lpstr>Rede de Coleta de Esgoto</vt:lpstr>
      <vt:lpstr>Estações Elevatórias de Esgoto - EEE</vt:lpstr>
      <vt:lpstr>ETE – Estação de Tratamento do Esgoto</vt:lpstr>
      <vt:lpstr>Despejo Final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TRATAMENTO DE ÁGUA E ESGOTO</dc:title>
  <dc:creator>Poliana</dc:creator>
  <cp:lastModifiedBy>Engenheira Gisela</cp:lastModifiedBy>
  <cp:revision>58</cp:revision>
  <dcterms:created xsi:type="dcterms:W3CDTF">2014-07-29T20:36:01Z</dcterms:created>
  <dcterms:modified xsi:type="dcterms:W3CDTF">2016-08-03T19:46:48Z</dcterms:modified>
</cp:coreProperties>
</file>